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859" r:id="rId2"/>
    <p:sldId id="1140" r:id="rId3"/>
    <p:sldId id="1141" r:id="rId4"/>
    <p:sldId id="1142" r:id="rId5"/>
    <p:sldId id="1167" r:id="rId6"/>
    <p:sldId id="1143" r:id="rId7"/>
    <p:sldId id="1144" r:id="rId8"/>
    <p:sldId id="1146" r:id="rId9"/>
    <p:sldId id="1168" r:id="rId10"/>
    <p:sldId id="1147" r:id="rId11"/>
    <p:sldId id="1148" r:id="rId12"/>
    <p:sldId id="1149" r:id="rId13"/>
    <p:sldId id="1169" r:id="rId14"/>
    <p:sldId id="1170" r:id="rId15"/>
    <p:sldId id="1150" r:id="rId16"/>
    <p:sldId id="1171" r:id="rId17"/>
    <p:sldId id="1151" r:id="rId18"/>
    <p:sldId id="1152" r:id="rId19"/>
    <p:sldId id="1153" r:id="rId20"/>
    <p:sldId id="1172" r:id="rId21"/>
    <p:sldId id="1154" r:id="rId22"/>
    <p:sldId id="1166" r:id="rId23"/>
    <p:sldId id="1155" r:id="rId24"/>
    <p:sldId id="1156" r:id="rId25"/>
    <p:sldId id="1157" r:id="rId26"/>
    <p:sldId id="1160" r:id="rId27"/>
    <p:sldId id="1161" r:id="rId28"/>
    <p:sldId id="1162" r:id="rId29"/>
    <p:sldId id="1174" r:id="rId30"/>
    <p:sldId id="1163" r:id="rId31"/>
    <p:sldId id="1175" r:id="rId32"/>
    <p:sldId id="1176" r:id="rId33"/>
    <p:sldId id="1164" r:id="rId34"/>
    <p:sldId id="1177" r:id="rId3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10" userDrawn="1">
          <p15:clr>
            <a:srgbClr val="A4A3A4"/>
          </p15:clr>
        </p15:guide>
        <p15:guide id="2" pos="3844" userDrawn="1">
          <p15:clr>
            <a:srgbClr val="A4A3A4"/>
          </p15:clr>
        </p15:guide>
      </p15:sldGuideLst>
    </p:ext>
    <p:ext uri="{2D200454-40CA-4A62-9FC3-DE9A4176ACB9}">
      <p15:notesGuideLst xmlns:p15="http://schemas.microsoft.com/office/powerpoint/2012/main">
        <p15:guide id="1" orient="horz" pos="2947">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4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6" d="100"/>
          <a:sy n="106" d="100"/>
        </p:scale>
        <p:origin x="588" y="120"/>
      </p:cViewPr>
      <p:guideLst>
        <p:guide orient="horz" pos="221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47"/>
        <p:guide pos="21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 物理 九年级上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第十三章　内能</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热量　比热容</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）以下过程不发生物态变化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初温相同的两块金属甲、乙吸收了相同热量，甲的末温比乙的低；那么，初温相同的甲、乙放出相同热量，（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甲的末温比乙的低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但无法判断甲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乙比热容哪一个大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甲的末温比乙的高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但无法判断甲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乙比热容哪一个大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甲的末温比乙的高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且可以判断甲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乙比热容哪一个大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无法判断甲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乙的末温哪一个高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且无法判断甲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乙比热容哪一个大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356998" y="2172327"/>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3346237"/>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小明对某湿地公园内的气温和水温进行了观测，并将测得的数据绘制成如图所示的曲线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据图可判断（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实线代表水温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虚线代表气温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因为水的比热容较大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实线代表水温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虚线代表气温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因为水的比热容较小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实线代表气温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虚线代表水温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因为水的比热容较大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实线代表气温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虚线代表水温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因为水的比热容较小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f8.jpg" descr="id:2147494426;FounderCES"/>
          <p:cNvPicPr/>
          <p:nvPr/>
        </p:nvPicPr>
        <p:blipFill>
          <a:blip r:embed="rId2"/>
          <a:stretch>
            <a:fillRect/>
          </a:stretch>
        </p:blipFill>
        <p:spPr>
          <a:xfrm>
            <a:off x="8255446" y="1916832"/>
            <a:ext cx="2808312" cy="2121030"/>
          </a:xfrm>
          <a:prstGeom prst="rect">
            <a:avLst/>
          </a:prstGeom>
        </p:spPr>
      </p:pic>
      <p:sp>
        <p:nvSpPr>
          <p:cNvPr id="5" name="矩形 4"/>
          <p:cNvSpPr/>
          <p:nvPr/>
        </p:nvSpPr>
        <p:spPr>
          <a:xfrm>
            <a:off x="8690700" y="4013333"/>
            <a:ext cx="1569660" cy="461665"/>
          </a:xfrm>
          <a:prstGeom prst="rect">
            <a:avLst/>
          </a:prstGeom>
        </p:spPr>
        <p:txBody>
          <a:bodyPr wrap="none">
            <a:spAutoFit/>
          </a:bodyPr>
          <a:lstStyle/>
          <a:p>
            <a:pPr algn="just">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7</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3125626" y="1751825"/>
            <a:ext cx="407484" cy="461665"/>
          </a:xfrm>
          <a:prstGeom prst="rect">
            <a:avLst/>
          </a:prstGeom>
        </p:spPr>
        <p:txBody>
          <a:bodyPr wrap="none">
            <a:spAutoFit/>
          </a:bodyPr>
          <a:lstStyle/>
          <a:p>
            <a:r>
              <a:rPr lang="en-US" altLang="zh-CN" sz="2400"/>
              <a:t>C</a:t>
            </a:r>
            <a:endParaRPr lang="zh-CN" altLang="en-US"/>
          </a:p>
        </p:txBody>
      </p:sp>
      <p:sp>
        <p:nvSpPr>
          <p:cNvPr id="6" name="内容占位符 1"/>
          <p:cNvSpPr txBox="1"/>
          <p:nvPr/>
        </p:nvSpPr>
        <p:spPr bwMode="auto">
          <a:xfrm>
            <a:off x="360854" y="43869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水和空气在同样吸放热条件下，因为水的比热容大，所以水的温度变化小，则温度变化较小的虚线是水温的图线，温度变化较大的实线是气温的图线，故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烟台中考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物质的吸热能力与哪些因素有关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的实验中，用质量是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的水和表中等质量的另一种物质进行对比，作出的图像如图所示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实验过程中，水和另一种物质在相同时间内吸收的热量相等，分析图像可以得出图线</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）对应的物质为水，另一种物质为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，这种物质在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内吸收的热量为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578151" y="3591998"/>
          <a:ext cx="6133679" cy="2396175"/>
        </p:xfrm>
        <a:graphic>
          <a:graphicData uri="http://schemas.openxmlformats.org/drawingml/2006/table">
            <a:tbl>
              <a:tblPr firstRow="1" firstCol="1" bandRow="1"/>
              <a:tblGrid>
                <a:gridCol w="2043742">
                  <a:extLst>
                    <a:ext uri="{9D8B030D-6E8A-4147-A177-3AD203B41FA5}">
                      <a16:colId xmlns:a16="http://schemas.microsoft.com/office/drawing/2014/main" val="20000"/>
                    </a:ext>
                  </a:extLst>
                </a:gridCol>
                <a:gridCol w="4089937">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酒精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蓖麻油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gyc2.jpg" descr="id:2147494441;FounderCES"/>
          <p:cNvPicPr/>
          <p:nvPr/>
        </p:nvPicPr>
        <p:blipFill>
          <a:blip r:embed="rId2"/>
          <a:stretch>
            <a:fillRect/>
          </a:stretch>
        </p:blipFill>
        <p:spPr>
          <a:xfrm>
            <a:off x="1126654" y="3538359"/>
            <a:ext cx="2808312" cy="2537672"/>
          </a:xfrm>
          <a:prstGeom prst="rect">
            <a:avLst/>
          </a:prstGeom>
        </p:spPr>
      </p:pic>
      <p:sp>
        <p:nvSpPr>
          <p:cNvPr id="6" name="矩形 5"/>
          <p:cNvSpPr/>
          <p:nvPr/>
        </p:nvSpPr>
        <p:spPr>
          <a:xfrm>
            <a:off x="1507152" y="603603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10951250" y="1937284"/>
            <a:ext cx="338554" cy="461665"/>
          </a:xfrm>
          <a:prstGeom prst="rect">
            <a:avLst/>
          </a:prstGeom>
        </p:spPr>
        <p:txBody>
          <a:bodyPr wrap="none">
            <a:spAutoFit/>
          </a:bodyPr>
          <a:lstStyle/>
          <a:p>
            <a:r>
              <a:rPr lang="en-US" altLang="zh-CN" sz="2400" i="1"/>
              <a:t>b</a:t>
            </a:r>
            <a:endParaRPr lang="zh-CN" altLang="en-US"/>
          </a:p>
        </p:txBody>
      </p:sp>
      <p:sp>
        <p:nvSpPr>
          <p:cNvPr id="7" name="矩形 6"/>
          <p:cNvSpPr/>
          <p:nvPr/>
        </p:nvSpPr>
        <p:spPr>
          <a:xfrm>
            <a:off x="2304660" y="3022091"/>
            <a:ext cx="1443024" cy="461665"/>
          </a:xfrm>
          <a:prstGeom prst="rect">
            <a:avLst/>
          </a:prstGeom>
        </p:spPr>
        <p:txBody>
          <a:bodyPr wrap="none">
            <a:spAutoFit/>
          </a:bodyPr>
          <a:lstStyle/>
          <a:p>
            <a:r>
              <a:rPr lang="en-US" altLang="zh-CN" sz="2400"/>
              <a:t>2.52</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4</a:t>
            </a:r>
            <a:endParaRPr lang="zh-CN" altLang="en-US"/>
          </a:p>
        </p:txBody>
      </p:sp>
      <p:sp>
        <p:nvSpPr>
          <p:cNvPr id="8" name="矩形 7"/>
          <p:cNvSpPr/>
          <p:nvPr/>
        </p:nvSpPr>
        <p:spPr>
          <a:xfrm>
            <a:off x="7581496" y="2463279"/>
            <a:ext cx="803425" cy="461665"/>
          </a:xfrm>
          <a:prstGeom prst="rect">
            <a:avLst/>
          </a:prstGeom>
        </p:spPr>
        <p:txBody>
          <a:bodyPr wrap="none">
            <a:spAutoFit/>
          </a:bodyPr>
          <a:lstStyle/>
          <a:p>
            <a:r>
              <a:rPr lang="zh-CN" altLang="zh-CN" sz="2400">
                <a:cs typeface="Times New Roman" panose="02020603050405020304" pitchFamily="18" charset="0"/>
              </a:rPr>
              <a:t>煤油</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由题知两种液体相同时间内吸收的热量相等，由图示可以看出，</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液体的温度升高得快，</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液体的温度升高得慢；利用热量的计算公式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可知，在质量相等、初温相同、吸热也相同的情况下，谁的温度升高得快，谁的比热容就小；所以，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液体的比热容大，所以若</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两种液体中，一种液体是水，则</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是水；</a:t>
            </a:r>
            <a:endParaRPr lang="zh-CN" altLang="en-US" dirty="0"/>
          </a:p>
        </p:txBody>
      </p:sp>
      <p:graphicFrame>
        <p:nvGraphicFramePr>
          <p:cNvPr id="4" name="表格 3"/>
          <p:cNvGraphicFramePr>
            <a:graphicFrameLocks noGrp="1"/>
          </p:cNvGraphicFramePr>
          <p:nvPr/>
        </p:nvGraphicFramePr>
        <p:xfrm>
          <a:off x="5519142" y="3284984"/>
          <a:ext cx="6133679" cy="2396175"/>
        </p:xfrm>
        <a:graphic>
          <a:graphicData uri="http://schemas.openxmlformats.org/drawingml/2006/table">
            <a:tbl>
              <a:tblPr firstRow="1" firstCol="1" bandRow="1"/>
              <a:tblGrid>
                <a:gridCol w="2043742">
                  <a:extLst>
                    <a:ext uri="{9D8B030D-6E8A-4147-A177-3AD203B41FA5}">
                      <a16:colId xmlns:a16="http://schemas.microsoft.com/office/drawing/2014/main" val="20000"/>
                    </a:ext>
                  </a:extLst>
                </a:gridCol>
                <a:gridCol w="4089937">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酒精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蓖麻油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5" name="gyc2.jpg" descr="id:2147494441;FounderCES"/>
          <p:cNvPicPr/>
          <p:nvPr/>
        </p:nvPicPr>
        <p:blipFill>
          <a:blip r:embed="rId2"/>
          <a:stretch>
            <a:fillRect/>
          </a:stretch>
        </p:blipFill>
        <p:spPr>
          <a:xfrm>
            <a:off x="1702718" y="3231345"/>
            <a:ext cx="2808312" cy="2537672"/>
          </a:xfrm>
          <a:prstGeom prst="rect">
            <a:avLst/>
          </a:prstGeom>
        </p:spPr>
      </p:pic>
      <p:sp>
        <p:nvSpPr>
          <p:cNvPr id="6" name="矩形 5"/>
          <p:cNvSpPr/>
          <p:nvPr/>
        </p:nvSpPr>
        <p:spPr>
          <a:xfrm>
            <a:off x="2083216" y="5729016"/>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48680"/>
            <a:ext cx="11485848" cy="3346237"/>
          </a:xfrm>
        </p:spPr>
        <p:txBody>
          <a:bodyPr/>
          <a:lstStyle/>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由图可知：液体和水的初温是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的末温是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液体的末温是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；由题知，而水和液体的质量相同，初温相同，吸收的热量相同，即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），由表格数据知此液体为煤油；这种物质在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内吸收的热量为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a:t>
            </a:r>
          </a:p>
          <a:p>
            <a:pPr algn="l"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5087094" y="3591998"/>
          <a:ext cx="6133679" cy="2396175"/>
        </p:xfrm>
        <a:graphic>
          <a:graphicData uri="http://schemas.openxmlformats.org/drawingml/2006/table">
            <a:tbl>
              <a:tblPr firstRow="1" firstCol="1" bandRow="1"/>
              <a:tblGrid>
                <a:gridCol w="2043742">
                  <a:extLst>
                    <a:ext uri="{9D8B030D-6E8A-4147-A177-3AD203B41FA5}">
                      <a16:colId xmlns:a16="http://schemas.microsoft.com/office/drawing/2014/main" val="20000"/>
                    </a:ext>
                  </a:extLst>
                </a:gridCol>
                <a:gridCol w="4089937">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酒精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蓖麻油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5" name="gyc2.jpg" descr="id:2147494441;FounderCES"/>
          <p:cNvPicPr/>
          <p:nvPr/>
        </p:nvPicPr>
        <p:blipFill>
          <a:blip r:embed="rId2">
            <a:clrChange>
              <a:clrFrom>
                <a:srgbClr val="FFFFFF"/>
              </a:clrFrom>
              <a:clrTo>
                <a:srgbClr val="FFFFFF">
                  <a:alpha val="0"/>
                </a:srgbClr>
              </a:clrTo>
            </a:clrChange>
          </a:blip>
          <a:stretch>
            <a:fillRect/>
          </a:stretch>
        </p:blipFill>
        <p:spPr>
          <a:xfrm>
            <a:off x="1706137" y="3879179"/>
            <a:ext cx="2448272" cy="2212329"/>
          </a:xfrm>
          <a:prstGeom prst="rect">
            <a:avLst/>
          </a:prstGeom>
        </p:spPr>
      </p:pic>
      <p:sp>
        <p:nvSpPr>
          <p:cNvPr id="6" name="矩形 5"/>
          <p:cNvSpPr/>
          <p:nvPr/>
        </p:nvSpPr>
        <p:spPr>
          <a:xfrm>
            <a:off x="2083216" y="6075769"/>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8</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9354"/>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如图甲所示是用水来冷却热牛奶的示意图，图乙所示是记录牛奶温度和水温随时间变化的图像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图中表示热牛奶的温度随时间变化的曲线应是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）曲线，若水的质量为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，牛奶的质量是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，则牛奶的比热容是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mn-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不计热量损失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水的比热容为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mn-ea"/>
                <a:cs typeface="Times New Roman" panose="02020603050405020304" pitchFamily="18" charset="0"/>
              </a:rPr>
              <a:t>]</a:t>
            </a:r>
            <a:endParaRPr lang="zh-CN" altLang="zh-CN" sz="1200">
              <a:solidFill>
                <a:srgbClr val="000000"/>
              </a:solidFill>
              <a:latin typeface="+mn-ea"/>
              <a:cs typeface="Times New Roman" panose="02020603050405020304" pitchFamily="18" charset="0"/>
            </a:endParaRPr>
          </a:p>
        </p:txBody>
      </p:sp>
      <p:pic>
        <p:nvPicPr>
          <p:cNvPr id="3" name="tr13.jpg" descr="id:2147494448;FounderCES"/>
          <p:cNvPicPr/>
          <p:nvPr/>
        </p:nvPicPr>
        <p:blipFill>
          <a:blip r:embed="rId2"/>
          <a:stretch>
            <a:fillRect/>
          </a:stretch>
        </p:blipFill>
        <p:spPr>
          <a:xfrm>
            <a:off x="3574926" y="3227595"/>
            <a:ext cx="4392488" cy="2177172"/>
          </a:xfrm>
          <a:prstGeom prst="rect">
            <a:avLst/>
          </a:prstGeom>
        </p:spPr>
      </p:pic>
      <p:sp>
        <p:nvSpPr>
          <p:cNvPr id="4" name="矩形 3"/>
          <p:cNvSpPr/>
          <p:nvPr/>
        </p:nvSpPr>
        <p:spPr>
          <a:xfrm>
            <a:off x="4874276" y="5501295"/>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8382602" y="1635759"/>
            <a:ext cx="304892" cy="461665"/>
          </a:xfrm>
          <a:prstGeom prst="rect">
            <a:avLst/>
          </a:prstGeom>
        </p:spPr>
        <p:txBody>
          <a:bodyPr wrap="none">
            <a:spAutoFit/>
          </a:bodyPr>
          <a:lstStyle/>
          <a:p>
            <a:r>
              <a:rPr lang="en-US" altLang="zh-CN" sz="2400"/>
              <a:t>Ⅰ</a:t>
            </a:r>
            <a:endParaRPr lang="zh-CN" altLang="en-US"/>
          </a:p>
        </p:txBody>
      </p:sp>
      <p:sp>
        <p:nvSpPr>
          <p:cNvPr id="6" name="矩形 5"/>
          <p:cNvSpPr/>
          <p:nvPr/>
        </p:nvSpPr>
        <p:spPr>
          <a:xfrm>
            <a:off x="10098777" y="2152142"/>
            <a:ext cx="1289135" cy="461665"/>
          </a:xfrm>
          <a:prstGeom prst="rect">
            <a:avLst/>
          </a:prstGeom>
        </p:spPr>
        <p:txBody>
          <a:bodyPr wrap="none">
            <a:spAutoFit/>
          </a:bodyPr>
          <a:lstStyle/>
          <a:p>
            <a:r>
              <a:rPr lang="en-US" altLang="zh-CN" sz="2400"/>
              <a:t>2.8</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3</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20688"/>
                <a:ext cx="11485848" cy="3635675"/>
              </a:xfrm>
            </p:spPr>
            <p:txBody>
              <a:bodyPr/>
              <a:lstStyle/>
              <a:p>
                <a:pPr hangingPunct="0">
                  <a:spcAft>
                    <a:spcPts val="0"/>
                  </a:spcAft>
                </a:pP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因为是用水来冷却热牛奶，所以牛奶的温度降低，所以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是表示热牛奶的温度随时间变化的曲线，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是表示水的温度随时间变化的曲线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图中水的初温为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点是牛奶和水的末温（</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即热平衡时的温度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），则水的末温是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，牛奶放出的</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，牛奶的比热容</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放</m:t>
                        </m:r>
                      </m:num>
                      <m:den>
                        <m:r>
                          <m:rPr>
                            <m:nor/>
                          </m:rP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牛奶</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Δ</m:t>
                        </m:r>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t</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牛奶</m:t>
                        </m:r>
                        <m:r>
                          <m:rPr>
                            <m:nor/>
                          </m:rPr>
                          <a:rPr lang="zh-CN" altLang="zh-CN"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50</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zh-CN"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20</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endParaRPr lang="zh-CN" altLang="zh-CN" baseline="-25000" dirty="0">
                  <a:solidFill>
                    <a:srgbClr val="000000"/>
                  </a:solidFill>
                  <a:effectLst/>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620688"/>
                <a:ext cx="11485848" cy="3635675"/>
              </a:xfrm>
              <a:blipFill rotWithShape="1">
                <a:blip r:embed="rId2"/>
                <a:stretch>
                  <a:fillRect l="-2" t="-8" r="1" b="-2464"/>
                </a:stretch>
              </a:blipFill>
            </p:spPr>
            <p:txBody>
              <a:bodyPr/>
              <a:lstStyle/>
              <a:p>
                <a:r>
                  <a:rPr lang="zh-CN" altLang="en-US">
                    <a:noFill/>
                  </a:rPr>
                  <a:t> </a:t>
                </a:r>
              </a:p>
            </p:txBody>
          </p:sp>
        </mc:Fallback>
      </mc:AlternateContent>
      <p:pic>
        <p:nvPicPr>
          <p:cNvPr id="3" name="tr13.jpg" descr="id:2147494448;FounderCES"/>
          <p:cNvPicPr/>
          <p:nvPr/>
        </p:nvPicPr>
        <p:blipFill>
          <a:blip r:embed="rId3"/>
          <a:stretch>
            <a:fillRect/>
          </a:stretch>
        </p:blipFill>
        <p:spPr>
          <a:xfrm>
            <a:off x="3718942" y="3789040"/>
            <a:ext cx="4392488" cy="2177172"/>
          </a:xfrm>
          <a:prstGeom prst="rect">
            <a:avLst/>
          </a:prstGeom>
        </p:spPr>
      </p:pic>
      <p:sp>
        <p:nvSpPr>
          <p:cNvPr id="4" name="矩形 3"/>
          <p:cNvSpPr/>
          <p:nvPr/>
        </p:nvSpPr>
        <p:spPr>
          <a:xfrm>
            <a:off x="5018292" y="606274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9</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6940"/>
            <a:ext cx="11485848" cy="2238241"/>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特长生招生题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）把一质量为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的某金属球在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1 080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的炉火中加热足够长的时间，然后迅速投入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的初温为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的某种液体中，达到热平衡后金属球的温度变为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已知金属球的比热容为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），不计热量的损失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）求此过程中，金属球放出的热量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68668" y="3538512"/>
            <a:ext cx="1519968" cy="576248"/>
          </a:xfrm>
          <a:prstGeom prst="rect">
            <a:avLst/>
          </a:prstGeom>
        </p:spPr>
        <p:txBody>
          <a:bodyPr wrap="none">
            <a:spAutoFit/>
          </a:bodyPr>
          <a:lstStyle/>
          <a:p>
            <a:pPr>
              <a:lnSpc>
                <a:spcPct val="150000"/>
              </a:lnSpc>
            </a:pPr>
            <a:r>
              <a:rPr lang="en-US" altLang="zh-CN" sz="2400"/>
              <a:t>2.1</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4</a:t>
            </a:r>
            <a:r>
              <a:rPr lang="en-US" altLang="zh-CN" sz="2400"/>
              <a:t> J</a:t>
            </a:r>
            <a:endParaRPr lang="zh-CN" altLang="en-US"/>
          </a:p>
        </p:txBody>
      </p:sp>
      <p:sp>
        <p:nvSpPr>
          <p:cNvPr id="4" name="内容占位符 1"/>
          <p:cNvSpPr txBox="1"/>
          <p:nvPr/>
        </p:nvSpPr>
        <p:spPr bwMode="auto">
          <a:xfrm>
            <a:off x="360854" y="4028871"/>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金属球与液体达到热平衡过程中，金属球放出的热量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1 080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86715" y="1010285"/>
            <a:ext cx="11459845" cy="3082925"/>
          </a:xfrm>
        </p:spPr>
        <p:txBody>
          <a:bodyPr>
            <a:noAutofit/>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sym typeface="+mn-ea"/>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特长生招生题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）把一质量为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50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的某金属球在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1 080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的炉火中加热足够长的时间，然后迅速投入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100 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的初温为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30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的某种液体中，达到热平衡后金属球的温度变为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80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已知金属球的比热容为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0.42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sym typeface="+mn-ea"/>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），不计热量的损失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sym typeface="+mn-ea"/>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）求该液体的比热容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13086" y="3361094"/>
            <a:ext cx="2961067" cy="646331"/>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4.2</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3</a:t>
            </a:r>
            <a:r>
              <a:rPr lang="en-US" altLang="zh-CN" sz="2400">
                <a:cs typeface="Times New Roman" panose="02020603050405020304" pitchFamily="18" charset="0"/>
              </a:rPr>
              <a:t> J/</a:t>
            </a:r>
            <a:r>
              <a:rPr lang="zh-CN" altLang="zh-CN" sz="2400">
                <a:cs typeface="Times New Roman" panose="02020603050405020304" pitchFamily="18" charset="0"/>
              </a:rPr>
              <a:t>（</a:t>
            </a:r>
            <a:r>
              <a:rPr lang="en-US" altLang="zh-CN" sz="2400">
                <a:cs typeface="Times New Roman" panose="02020603050405020304" pitchFamily="18" charset="0"/>
              </a:rPr>
              <a:t>kg</a:t>
            </a:r>
            <a:r>
              <a:rPr lang="en-US" altLang="zh-CN" sz="2400">
                <a:ea typeface="Times New Roman" panose="02020603050405020304" pitchFamily="18" charset="0"/>
                <a:cs typeface="Times New Roman" panose="02020603050405020304" pitchFamily="18" charset="0"/>
              </a:rPr>
              <a:t>·</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a:t>
            </a:r>
            <a:endParaRPr lang="zh-CN" altLang="zh-CN" sz="90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内容占位符 2"/>
              <p:cNvSpPr txBox="1"/>
              <p:nvPr/>
            </p:nvSpPr>
            <p:spPr bwMode="auto">
              <a:xfrm>
                <a:off x="360854" y="4140704"/>
                <a:ext cx="11485848" cy="166000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）可得，该液体的比热容</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Q</m:t>
                        </m:r>
                        <m:r>
                          <m:rPr>
                            <m:nor/>
                          </m:rP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吸</m:t>
                        </m:r>
                      </m:num>
                      <m:den>
                        <m:r>
                          <m:rPr>
                            <m:nor/>
                          </m:rP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m:t>
                        </m:r>
                        <m:r>
                          <m:rPr>
                            <m:nor/>
                          </m:rPr>
                          <a:rPr lang="zh-CN" altLang="en-US"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液</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r>
                          <a:rPr lang="zh-CN"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sub>
                        </m:sSub>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1×1</m:t>
                        </m:r>
                        <m:sSup>
                          <m:s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e>
                          <m:sup>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p>
                        </m:sSup>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J</m:t>
                        </m:r>
                      </m:num>
                      <m:den>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0</m:t>
                        </m:r>
                        <m:r>
                          <m:rPr>
                            <m:nor/>
                          </m:rPr>
                          <a:rPr lang="en-US" altLang="zh-CN">
                            <a:solidFill>
                              <a:srgbClr val="000000"/>
                            </a:solidFill>
                            <a:latin typeface="+mj-lt"/>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kg</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80</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zh-CN"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30</m:t>
                        </m:r>
                        <m:r>
                          <m:rPr>
                            <m:nor/>
                          </m:rP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2"/>
              <p:cNvSpPr txBox="1">
                <a:spLocks noRot="1" noChangeAspect="1" noMove="1" noResize="1" noEditPoints="1" noAdjustHandles="1" noChangeArrowheads="1" noChangeShapeType="1" noTextEdit="1"/>
              </p:cNvSpPr>
              <p:nvPr/>
            </p:nvSpPr>
            <p:spPr bwMode="auto">
              <a:xfrm>
                <a:off x="360854" y="4140704"/>
                <a:ext cx="11485848" cy="1660006"/>
              </a:xfrm>
              <a:prstGeom prst="rect">
                <a:avLst/>
              </a:prstGeom>
              <a:blipFill rotWithShape="1">
                <a:blip r:embed="rId2"/>
                <a:stretch>
                  <a:fillRect l="-2" t="-30" r="1" b="-26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970318"/>
          </a:xfrm>
        </p:spPr>
        <p:txBody>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）小明用如图所示的实验装置来探究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不同物质吸热升温的</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）实验中需要控制一些条件相同，以下选项中不需要的是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酒精灯火焰的大小相同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酒精灯里酒精的质量相同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水和沙子的质量相同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烧杯的规格相同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延伸探究提优-24A.eps" descr="id:2147494455;FounderCES"/>
          <p:cNvPicPr/>
          <p:nvPr/>
        </p:nvPicPr>
        <p:blipFill>
          <a:blip r:embed="rId2"/>
          <a:stretch>
            <a:fillRect/>
          </a:stretch>
        </p:blipFill>
        <p:spPr>
          <a:xfrm>
            <a:off x="360854" y="764704"/>
            <a:ext cx="7534552" cy="561921"/>
          </a:xfrm>
          <a:prstGeom prst="rect">
            <a:avLst/>
          </a:prstGeom>
        </p:spPr>
      </p:pic>
      <p:pic>
        <p:nvPicPr>
          <p:cNvPr id="4" name="gyc3.jpg" descr="id:2147494462;FounderCES"/>
          <p:cNvPicPr/>
          <p:nvPr/>
        </p:nvPicPr>
        <p:blipFill>
          <a:blip r:embed="rId3">
            <a:clrChange>
              <a:clrFrom>
                <a:srgbClr val="FFFFFF"/>
              </a:clrFrom>
              <a:clrTo>
                <a:srgbClr val="FFFFFF">
                  <a:alpha val="0"/>
                </a:srgbClr>
              </a:clrTo>
            </a:clrChange>
          </a:blip>
          <a:stretch>
            <a:fillRect/>
          </a:stretch>
        </p:blipFill>
        <p:spPr>
          <a:xfrm>
            <a:off x="7679382" y="3284983"/>
            <a:ext cx="3960440" cy="2373439"/>
          </a:xfrm>
          <a:prstGeom prst="rect">
            <a:avLst/>
          </a:prstGeom>
        </p:spPr>
      </p:pic>
      <p:sp>
        <p:nvSpPr>
          <p:cNvPr id="5" name="矩形 4"/>
          <p:cNvSpPr/>
          <p:nvPr/>
        </p:nvSpPr>
        <p:spPr>
          <a:xfrm>
            <a:off x="8679285" y="5810893"/>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8598234" y="2583044"/>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05764" y="1919832"/>
            <a:ext cx="10840937" cy="2238241"/>
          </a:xfrm>
        </p:spPr>
        <p:txBody>
          <a:bodyPr/>
          <a:lstStyle/>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说明什么是比热容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能解释比热容是物质的一种属性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说明公式</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中各物理量所表示的物理意义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并进行吸热与放热等相关的热量计算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能利用比热容解释简单的物理现象</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提优目标BT.eps"/>
          <p:cNvPicPr/>
          <p:nvPr/>
        </p:nvPicPr>
        <p:blipFill>
          <a:blip r:embed="rId2"/>
          <a:stretch>
            <a:fillRect/>
          </a:stretch>
        </p:blipFill>
        <p:spPr>
          <a:xfrm>
            <a:off x="360854" y="2295457"/>
            <a:ext cx="644910" cy="134956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754326"/>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该实验采用控制变量法，加热时要控制酒精灯火焰大小相同、火焰与烧杯底距离相等、使用相同的烧杯装入等质量的水和沙子，不需要控制酒精灯里酒精的质量相同，故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不需要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yc3.jpg" descr="id:2147494462;FounderCES"/>
          <p:cNvPicPr/>
          <p:nvPr/>
        </p:nvPicPr>
        <p:blipFill>
          <a:blip r:embed="rId2">
            <a:clrChange>
              <a:clrFrom>
                <a:srgbClr val="FFFFFF"/>
              </a:clrFrom>
              <a:clrTo>
                <a:srgbClr val="FFFFFF">
                  <a:alpha val="0"/>
                </a:srgbClr>
              </a:clrTo>
            </a:clrChange>
          </a:blip>
          <a:stretch>
            <a:fillRect/>
          </a:stretch>
        </p:blipFill>
        <p:spPr>
          <a:xfrm>
            <a:off x="4880937" y="2710943"/>
            <a:ext cx="3960440" cy="2373439"/>
          </a:xfrm>
          <a:prstGeom prst="rect">
            <a:avLst/>
          </a:prstGeom>
        </p:spPr>
      </p:pic>
      <p:sp>
        <p:nvSpPr>
          <p:cNvPr id="5" name="矩形 4"/>
          <p:cNvSpPr/>
          <p:nvPr/>
        </p:nvSpPr>
        <p:spPr>
          <a:xfrm>
            <a:off x="5880840" y="5236853"/>
            <a:ext cx="1712135"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4826"/>
            <a:ext cx="11485848" cy="3416320"/>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）实验数据记录如表所示，根据数据分析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加热相同的时间，沙子的温度上升得多，两者吸收的热量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4" y="2069474"/>
          <a:ext cx="7560837" cy="1645920"/>
        </p:xfrm>
        <a:graphic>
          <a:graphicData uri="http://schemas.openxmlformats.org/drawingml/2006/table">
            <a:tbl>
              <a:tblPr firstRow="1" firstCol="1" bandRow="1"/>
              <a:tblGrid>
                <a:gridCol w="2118547">
                  <a:extLst>
                    <a:ext uri="{9D8B030D-6E8A-4147-A177-3AD203B41FA5}">
                      <a16:colId xmlns:a16="http://schemas.microsoft.com/office/drawing/2014/main" val="20000"/>
                    </a:ext>
                  </a:extLst>
                </a:gridCol>
                <a:gridCol w="907300">
                  <a:extLst>
                    <a:ext uri="{9D8B030D-6E8A-4147-A177-3AD203B41FA5}">
                      <a16:colId xmlns:a16="http://schemas.microsoft.com/office/drawing/2014/main" val="20001"/>
                    </a:ext>
                  </a:extLst>
                </a:gridCol>
                <a:gridCol w="907300">
                  <a:extLst>
                    <a:ext uri="{9D8B030D-6E8A-4147-A177-3AD203B41FA5}">
                      <a16:colId xmlns:a16="http://schemas.microsoft.com/office/drawing/2014/main" val="20002"/>
                    </a:ext>
                  </a:extLst>
                </a:gridCol>
                <a:gridCol w="907300">
                  <a:extLst>
                    <a:ext uri="{9D8B030D-6E8A-4147-A177-3AD203B41FA5}">
                      <a16:colId xmlns:a16="http://schemas.microsoft.com/office/drawing/2014/main" val="20003"/>
                    </a:ext>
                  </a:extLst>
                </a:gridCol>
                <a:gridCol w="907300">
                  <a:extLst>
                    <a:ext uri="{9D8B030D-6E8A-4147-A177-3AD203B41FA5}">
                      <a16:colId xmlns:a16="http://schemas.microsoft.com/office/drawing/2014/main" val="20004"/>
                    </a:ext>
                  </a:extLst>
                </a:gridCol>
                <a:gridCol w="907300">
                  <a:extLst>
                    <a:ext uri="{9D8B030D-6E8A-4147-A177-3AD203B41FA5}">
                      <a16:colId xmlns:a16="http://schemas.microsoft.com/office/drawing/2014/main" val="20005"/>
                    </a:ext>
                  </a:extLst>
                </a:gridCol>
                <a:gridCol w="905790">
                  <a:extLst>
                    <a:ext uri="{9D8B030D-6E8A-4147-A177-3AD203B41FA5}">
                      <a16:colId xmlns:a16="http://schemas.microsoft.com/office/drawing/2014/main" val="20006"/>
                    </a:ext>
                  </a:extLst>
                </a:gridCol>
              </a:tblGrid>
              <a:tr h="548640">
                <a:tc gridSpan="2">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rowSpan="2">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沙子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矩形 3"/>
          <p:cNvSpPr/>
          <p:nvPr/>
        </p:nvSpPr>
        <p:spPr>
          <a:xfrm>
            <a:off x="10471826" y="3762474"/>
            <a:ext cx="494046" cy="461665"/>
          </a:xfrm>
          <a:prstGeom prst="rect">
            <a:avLst/>
          </a:prstGeom>
        </p:spPr>
        <p:txBody>
          <a:bodyPr wrap="none">
            <a:spAutoFit/>
          </a:bodyPr>
          <a:lstStyle/>
          <a:p>
            <a:r>
              <a:rPr lang="zh-CN" altLang="zh-CN" sz="2400">
                <a:cs typeface="Times New Roman" panose="02020603050405020304" pitchFamily="18" charset="0"/>
              </a:rPr>
              <a:t>＝</a:t>
            </a:r>
            <a:endParaRPr lang="zh-CN" altLang="en-US"/>
          </a:p>
        </p:txBody>
      </p:sp>
      <p:pic>
        <p:nvPicPr>
          <p:cNvPr id="5" name="gyc3.jpg" descr="id:2147494462;FounderCES"/>
          <p:cNvPicPr/>
          <p:nvPr/>
        </p:nvPicPr>
        <p:blipFill>
          <a:blip r:embed="rId2">
            <a:clrChange>
              <a:clrFrom>
                <a:srgbClr val="FFFFFF"/>
              </a:clrFrom>
              <a:clrTo>
                <a:srgbClr val="FFFFFF">
                  <a:alpha val="0"/>
                </a:srgbClr>
              </a:clrTo>
            </a:clrChange>
          </a:blip>
          <a:stretch>
            <a:fillRect/>
          </a:stretch>
        </p:blipFill>
        <p:spPr>
          <a:xfrm>
            <a:off x="8202280" y="1709434"/>
            <a:ext cx="2763592" cy="1656184"/>
          </a:xfrm>
          <a:prstGeom prst="rect">
            <a:avLst/>
          </a:prstGeom>
        </p:spPr>
      </p:pic>
      <p:sp>
        <p:nvSpPr>
          <p:cNvPr id="6" name="矩形 5"/>
          <p:cNvSpPr/>
          <p:nvPr/>
        </p:nvSpPr>
        <p:spPr>
          <a:xfrm>
            <a:off x="8779753" y="3391496"/>
            <a:ext cx="1712135" cy="461665"/>
          </a:xfrm>
          <a:prstGeom prst="rect">
            <a:avLst/>
          </a:prstGeom>
        </p:spPr>
        <p:txBody>
          <a:bodyPr wrap="none">
            <a:spAutoFit/>
          </a:bodyPr>
          <a:lstStyle/>
          <a:p>
            <a:pPr algn="just">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7" name="内容占位符 1"/>
          <p:cNvSpPr txBox="1"/>
          <p:nvPr/>
        </p:nvSpPr>
        <p:spPr bwMode="auto">
          <a:xfrm>
            <a:off x="360854" y="47969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加热相同的时间，两物质吸收的热量相同；</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576248"/>
          </a:xfrm>
        </p:spPr>
        <p:txBody>
          <a:bodyPr/>
          <a:lstStyle/>
          <a:p>
            <a:pPr hangingPunct="0">
              <a:spcAft>
                <a:spcPts val="0"/>
              </a:spcAft>
              <a:tabLst>
                <a:tab pos="594106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升高相同的温度，发现沙子用时短，说明</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的吸热本领强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864502" y="2050555"/>
          <a:ext cx="7560837" cy="1645920"/>
        </p:xfrm>
        <a:graphic>
          <a:graphicData uri="http://schemas.openxmlformats.org/drawingml/2006/table">
            <a:tbl>
              <a:tblPr firstRow="1" firstCol="1" bandRow="1"/>
              <a:tblGrid>
                <a:gridCol w="2118547">
                  <a:extLst>
                    <a:ext uri="{9D8B030D-6E8A-4147-A177-3AD203B41FA5}">
                      <a16:colId xmlns:a16="http://schemas.microsoft.com/office/drawing/2014/main" val="20000"/>
                    </a:ext>
                  </a:extLst>
                </a:gridCol>
                <a:gridCol w="907300">
                  <a:extLst>
                    <a:ext uri="{9D8B030D-6E8A-4147-A177-3AD203B41FA5}">
                      <a16:colId xmlns:a16="http://schemas.microsoft.com/office/drawing/2014/main" val="20001"/>
                    </a:ext>
                  </a:extLst>
                </a:gridCol>
                <a:gridCol w="907300">
                  <a:extLst>
                    <a:ext uri="{9D8B030D-6E8A-4147-A177-3AD203B41FA5}">
                      <a16:colId xmlns:a16="http://schemas.microsoft.com/office/drawing/2014/main" val="20002"/>
                    </a:ext>
                  </a:extLst>
                </a:gridCol>
                <a:gridCol w="907300">
                  <a:extLst>
                    <a:ext uri="{9D8B030D-6E8A-4147-A177-3AD203B41FA5}">
                      <a16:colId xmlns:a16="http://schemas.microsoft.com/office/drawing/2014/main" val="20003"/>
                    </a:ext>
                  </a:extLst>
                </a:gridCol>
                <a:gridCol w="907300">
                  <a:extLst>
                    <a:ext uri="{9D8B030D-6E8A-4147-A177-3AD203B41FA5}">
                      <a16:colId xmlns:a16="http://schemas.microsoft.com/office/drawing/2014/main" val="20004"/>
                    </a:ext>
                  </a:extLst>
                </a:gridCol>
                <a:gridCol w="907300">
                  <a:extLst>
                    <a:ext uri="{9D8B030D-6E8A-4147-A177-3AD203B41FA5}">
                      <a16:colId xmlns:a16="http://schemas.microsoft.com/office/drawing/2014/main" val="20005"/>
                    </a:ext>
                  </a:extLst>
                </a:gridCol>
                <a:gridCol w="905790">
                  <a:extLst>
                    <a:ext uri="{9D8B030D-6E8A-4147-A177-3AD203B41FA5}">
                      <a16:colId xmlns:a16="http://schemas.microsoft.com/office/drawing/2014/main" val="20006"/>
                    </a:ext>
                  </a:extLst>
                </a:gridCol>
              </a:tblGrid>
              <a:tr h="548640">
                <a:tc gridSpan="2">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rowSpan="2">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沙子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5" name="gyc3.jpg" descr="id:2147494462;FounderCES"/>
          <p:cNvPicPr/>
          <p:nvPr/>
        </p:nvPicPr>
        <p:blipFill>
          <a:blip r:embed="rId2">
            <a:clrChange>
              <a:clrFrom>
                <a:srgbClr val="FFFFFF"/>
              </a:clrFrom>
              <a:clrTo>
                <a:srgbClr val="FFFFFF">
                  <a:alpha val="0"/>
                </a:srgbClr>
              </a:clrTo>
            </a:clrChange>
          </a:blip>
          <a:stretch>
            <a:fillRect/>
          </a:stretch>
        </p:blipFill>
        <p:spPr>
          <a:xfrm>
            <a:off x="8950951" y="1484876"/>
            <a:ext cx="2909523" cy="1743639"/>
          </a:xfrm>
          <a:prstGeom prst="rect">
            <a:avLst/>
          </a:prstGeom>
        </p:spPr>
      </p:pic>
      <p:sp>
        <p:nvSpPr>
          <p:cNvPr id="6" name="矩形 5"/>
          <p:cNvSpPr/>
          <p:nvPr/>
        </p:nvSpPr>
        <p:spPr>
          <a:xfrm>
            <a:off x="9407574" y="3375245"/>
            <a:ext cx="1712135" cy="461665"/>
          </a:xfrm>
          <a:prstGeom prst="rect">
            <a:avLst/>
          </a:prstGeom>
        </p:spPr>
        <p:txBody>
          <a:bodyPr wrap="none">
            <a:spAutoFit/>
          </a:bodyPr>
          <a:lstStyle/>
          <a:p>
            <a:pPr algn="just">
              <a:spcAft>
                <a:spcPts val="0"/>
              </a:spcAft>
              <a:tabLst>
                <a:tab pos="5941060" algn="l"/>
              </a:tabLst>
            </a:pPr>
            <a:r>
              <a:rPr lang="zh-CN" altLang="zh-CN" sz="2400" b="0" dirty="0">
                <a:solidFill>
                  <a:srgbClr val="000000"/>
                </a:solidFill>
                <a:cs typeface="Times New Roman" panose="02020603050405020304" pitchFamily="18" charset="0"/>
              </a:rPr>
              <a:t>（第</a:t>
            </a:r>
            <a:r>
              <a:rPr lang="en-US" altLang="zh-CN" sz="2400" b="0" dirty="0">
                <a:solidFill>
                  <a:srgbClr val="000000"/>
                </a:solidFill>
                <a:cs typeface="Times New Roman" panose="02020603050405020304" pitchFamily="18" charset="0"/>
              </a:rPr>
              <a:t>11</a:t>
            </a:r>
            <a:r>
              <a:rPr lang="zh-CN" altLang="zh-CN" sz="2400" b="0" dirty="0">
                <a:solidFill>
                  <a:srgbClr val="000000"/>
                </a:solidFill>
                <a:cs typeface="Times New Roman" panose="02020603050405020304" pitchFamily="18" charset="0"/>
              </a:rPr>
              <a:t>题）</a:t>
            </a:r>
            <a:endParaRPr lang="zh-CN" altLang="zh-CN" sz="1200" b="0" dirty="0">
              <a:solidFill>
                <a:srgbClr val="000000"/>
              </a:solidFill>
              <a:cs typeface="Times New Roman" panose="02020603050405020304" pitchFamily="18" charset="0"/>
            </a:endParaRPr>
          </a:p>
        </p:txBody>
      </p:sp>
      <p:sp>
        <p:nvSpPr>
          <p:cNvPr id="7" name="矩形 6"/>
          <p:cNvSpPr/>
          <p:nvPr/>
        </p:nvSpPr>
        <p:spPr>
          <a:xfrm>
            <a:off x="6311230" y="1269468"/>
            <a:ext cx="494046" cy="461665"/>
          </a:xfrm>
          <a:prstGeom prst="rect">
            <a:avLst/>
          </a:prstGeom>
        </p:spPr>
        <p:txBody>
          <a:bodyPr wrap="none">
            <a:spAutoFit/>
          </a:bodyPr>
          <a:lstStyle/>
          <a:p>
            <a:r>
              <a:rPr lang="zh-CN" altLang="zh-CN" sz="2400" dirty="0">
                <a:cs typeface="Times New Roman" panose="02020603050405020304" pitchFamily="18" charset="0"/>
              </a:rPr>
              <a:t>水</a:t>
            </a:r>
            <a:endParaRPr lang="zh-CN" altLang="en-US" dirty="0"/>
          </a:p>
        </p:txBody>
      </p:sp>
      <p:sp>
        <p:nvSpPr>
          <p:cNvPr id="8" name="内容占位符 2"/>
          <p:cNvSpPr txBox="1"/>
          <p:nvPr/>
        </p:nvSpPr>
        <p:spPr bwMode="auto">
          <a:xfrm>
            <a:off x="360854" y="38696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分析实验数据可知：加热相同的时间，沙子升高的温度高，所以水吸热能</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1200329"/>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）小明还发现刚开始加热时，沙子升温速度比水小，可能的原因是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94106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73754" y="1258467"/>
            <a:ext cx="1731564" cy="461665"/>
          </a:xfrm>
          <a:prstGeom prst="rect">
            <a:avLst/>
          </a:prstGeom>
        </p:spPr>
        <p:txBody>
          <a:bodyPr wrap="none">
            <a:spAutoFit/>
          </a:bodyPr>
          <a:lstStyle/>
          <a:p>
            <a:r>
              <a:rPr lang="zh-CN" altLang="zh-CN" sz="2400">
                <a:cs typeface="Times New Roman" panose="02020603050405020304" pitchFamily="18" charset="0"/>
              </a:rPr>
              <a:t>未充分搅拌</a:t>
            </a:r>
            <a:endParaRPr lang="zh-CN" altLang="en-US"/>
          </a:p>
        </p:txBody>
      </p:sp>
      <p:sp>
        <p:nvSpPr>
          <p:cNvPr id="4" name="矩形 3"/>
          <p:cNvSpPr/>
          <p:nvPr/>
        </p:nvSpPr>
        <p:spPr>
          <a:xfrm>
            <a:off x="516086" y="1818118"/>
            <a:ext cx="803425" cy="461665"/>
          </a:xfrm>
          <a:prstGeom prst="rect">
            <a:avLst/>
          </a:prstGeom>
        </p:spPr>
        <p:txBody>
          <a:bodyPr wrap="none">
            <a:spAutoFit/>
          </a:bodyPr>
          <a:lstStyle/>
          <a:p>
            <a:r>
              <a:rPr lang="zh-CN" altLang="zh-CN" sz="2400">
                <a:cs typeface="Times New Roman" panose="02020603050405020304" pitchFamily="18" charset="0"/>
              </a:rPr>
              <a:t>沙子</a:t>
            </a:r>
            <a:endParaRPr lang="zh-CN" altLang="en-US"/>
          </a:p>
        </p:txBody>
      </p:sp>
      <p:graphicFrame>
        <p:nvGraphicFramePr>
          <p:cNvPr id="5" name="表格 4"/>
          <p:cNvGraphicFramePr>
            <a:graphicFrameLocks noGrp="1"/>
          </p:cNvGraphicFramePr>
          <p:nvPr/>
        </p:nvGraphicFramePr>
        <p:xfrm>
          <a:off x="795492" y="2535691"/>
          <a:ext cx="7560837" cy="1645920"/>
        </p:xfrm>
        <a:graphic>
          <a:graphicData uri="http://schemas.openxmlformats.org/drawingml/2006/table">
            <a:tbl>
              <a:tblPr firstRow="1" firstCol="1" bandRow="1"/>
              <a:tblGrid>
                <a:gridCol w="2118547">
                  <a:extLst>
                    <a:ext uri="{9D8B030D-6E8A-4147-A177-3AD203B41FA5}">
                      <a16:colId xmlns:a16="http://schemas.microsoft.com/office/drawing/2014/main" val="20000"/>
                    </a:ext>
                  </a:extLst>
                </a:gridCol>
                <a:gridCol w="907300">
                  <a:extLst>
                    <a:ext uri="{9D8B030D-6E8A-4147-A177-3AD203B41FA5}">
                      <a16:colId xmlns:a16="http://schemas.microsoft.com/office/drawing/2014/main" val="20001"/>
                    </a:ext>
                  </a:extLst>
                </a:gridCol>
                <a:gridCol w="907300">
                  <a:extLst>
                    <a:ext uri="{9D8B030D-6E8A-4147-A177-3AD203B41FA5}">
                      <a16:colId xmlns:a16="http://schemas.microsoft.com/office/drawing/2014/main" val="20002"/>
                    </a:ext>
                  </a:extLst>
                </a:gridCol>
                <a:gridCol w="907300">
                  <a:extLst>
                    <a:ext uri="{9D8B030D-6E8A-4147-A177-3AD203B41FA5}">
                      <a16:colId xmlns:a16="http://schemas.microsoft.com/office/drawing/2014/main" val="20003"/>
                    </a:ext>
                  </a:extLst>
                </a:gridCol>
                <a:gridCol w="907300">
                  <a:extLst>
                    <a:ext uri="{9D8B030D-6E8A-4147-A177-3AD203B41FA5}">
                      <a16:colId xmlns:a16="http://schemas.microsoft.com/office/drawing/2014/main" val="20004"/>
                    </a:ext>
                  </a:extLst>
                </a:gridCol>
                <a:gridCol w="907300">
                  <a:extLst>
                    <a:ext uri="{9D8B030D-6E8A-4147-A177-3AD203B41FA5}">
                      <a16:colId xmlns:a16="http://schemas.microsoft.com/office/drawing/2014/main" val="20005"/>
                    </a:ext>
                  </a:extLst>
                </a:gridCol>
                <a:gridCol w="905790">
                  <a:extLst>
                    <a:ext uri="{9D8B030D-6E8A-4147-A177-3AD203B41FA5}">
                      <a16:colId xmlns:a16="http://schemas.microsoft.com/office/drawing/2014/main" val="20006"/>
                    </a:ext>
                  </a:extLst>
                </a:gridCol>
              </a:tblGrid>
              <a:tr h="548640">
                <a:tc gridSpan="2">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rowSpan="2">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沙子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6" name="gyc3.jpg" descr="id:2147494462;FounderCES"/>
          <p:cNvPicPr/>
          <p:nvPr/>
        </p:nvPicPr>
        <p:blipFill>
          <a:blip r:embed="rId2">
            <a:clrChange>
              <a:clrFrom>
                <a:srgbClr val="FFFFFF"/>
              </a:clrFrom>
              <a:clrTo>
                <a:srgbClr val="FFFFFF">
                  <a:alpha val="0"/>
                </a:srgbClr>
              </a:clrTo>
            </a:clrChange>
          </a:blip>
          <a:stretch>
            <a:fillRect/>
          </a:stretch>
        </p:blipFill>
        <p:spPr>
          <a:xfrm>
            <a:off x="8455353" y="1915670"/>
            <a:ext cx="3240360" cy="1941905"/>
          </a:xfrm>
          <a:prstGeom prst="rect">
            <a:avLst/>
          </a:prstGeom>
        </p:spPr>
      </p:pic>
      <p:sp>
        <p:nvSpPr>
          <p:cNvPr id="7" name="矩形 6"/>
          <p:cNvSpPr/>
          <p:nvPr/>
        </p:nvSpPr>
        <p:spPr>
          <a:xfrm>
            <a:off x="9139792" y="3983737"/>
            <a:ext cx="1712135" cy="461665"/>
          </a:xfrm>
          <a:prstGeom prst="rect">
            <a:avLst/>
          </a:prstGeom>
        </p:spPr>
        <p:txBody>
          <a:bodyPr wrap="none">
            <a:spAutoFit/>
          </a:bodyPr>
          <a:lstStyle/>
          <a:p>
            <a:pPr algn="just">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8" name="内容占位符 3"/>
          <p:cNvSpPr txBox="1"/>
          <p:nvPr/>
        </p:nvSpPr>
        <p:spPr bwMode="auto">
          <a:xfrm>
            <a:off x="360854" y="44055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实验中仔细观察的小明同学还发现：刚开始加热时，沙子升温速度比水小，可能的原因是沙子开始受热不均匀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6010"/>
            <a:ext cx="11485848" cy="646331"/>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）夏天夜晚，小明赤脚走在海边的沙滩上与走进海水里相比，感觉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864502" y="1930445"/>
          <a:ext cx="7560837" cy="1645920"/>
        </p:xfrm>
        <a:graphic>
          <a:graphicData uri="http://schemas.openxmlformats.org/drawingml/2006/table">
            <a:tbl>
              <a:tblPr firstRow="1" firstCol="1" bandRow="1"/>
              <a:tblGrid>
                <a:gridCol w="2118547">
                  <a:extLst>
                    <a:ext uri="{9D8B030D-6E8A-4147-A177-3AD203B41FA5}">
                      <a16:colId xmlns:a16="http://schemas.microsoft.com/office/drawing/2014/main" val="20000"/>
                    </a:ext>
                  </a:extLst>
                </a:gridCol>
                <a:gridCol w="907300">
                  <a:extLst>
                    <a:ext uri="{9D8B030D-6E8A-4147-A177-3AD203B41FA5}">
                      <a16:colId xmlns:a16="http://schemas.microsoft.com/office/drawing/2014/main" val="20001"/>
                    </a:ext>
                  </a:extLst>
                </a:gridCol>
                <a:gridCol w="907300">
                  <a:extLst>
                    <a:ext uri="{9D8B030D-6E8A-4147-A177-3AD203B41FA5}">
                      <a16:colId xmlns:a16="http://schemas.microsoft.com/office/drawing/2014/main" val="20002"/>
                    </a:ext>
                  </a:extLst>
                </a:gridCol>
                <a:gridCol w="907300">
                  <a:extLst>
                    <a:ext uri="{9D8B030D-6E8A-4147-A177-3AD203B41FA5}">
                      <a16:colId xmlns:a16="http://schemas.microsoft.com/office/drawing/2014/main" val="20003"/>
                    </a:ext>
                  </a:extLst>
                </a:gridCol>
                <a:gridCol w="907300">
                  <a:extLst>
                    <a:ext uri="{9D8B030D-6E8A-4147-A177-3AD203B41FA5}">
                      <a16:colId xmlns:a16="http://schemas.microsoft.com/office/drawing/2014/main" val="20004"/>
                    </a:ext>
                  </a:extLst>
                </a:gridCol>
                <a:gridCol w="907300">
                  <a:extLst>
                    <a:ext uri="{9D8B030D-6E8A-4147-A177-3AD203B41FA5}">
                      <a16:colId xmlns:a16="http://schemas.microsoft.com/office/drawing/2014/main" val="20005"/>
                    </a:ext>
                  </a:extLst>
                </a:gridCol>
                <a:gridCol w="905790">
                  <a:extLst>
                    <a:ext uri="{9D8B030D-6E8A-4147-A177-3AD203B41FA5}">
                      <a16:colId xmlns:a16="http://schemas.microsoft.com/office/drawing/2014/main" val="20006"/>
                    </a:ext>
                  </a:extLst>
                </a:gridCol>
              </a:tblGrid>
              <a:tr h="548640">
                <a:tc gridSpan="2">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rowSpan="2">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沙子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vMerge="1">
                  <a:txBody>
                    <a:bodyPr/>
                    <a:lstStyle/>
                    <a:p>
                      <a:endParaRPr lang="zh-CN"/>
                    </a:p>
                  </a:txBody>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gyc3.jpg" descr="id:2147494462;FounderCES"/>
          <p:cNvPicPr/>
          <p:nvPr/>
        </p:nvPicPr>
        <p:blipFill>
          <a:blip r:embed="rId2">
            <a:clrChange>
              <a:clrFrom>
                <a:srgbClr val="FFFFFF"/>
              </a:clrFrom>
              <a:clrTo>
                <a:srgbClr val="FFFFFF">
                  <a:alpha val="0"/>
                </a:srgbClr>
              </a:clrTo>
            </a:clrChange>
          </a:blip>
          <a:stretch>
            <a:fillRect/>
          </a:stretch>
        </p:blipFill>
        <p:spPr>
          <a:xfrm>
            <a:off x="8524363" y="1310424"/>
            <a:ext cx="3240360" cy="1941905"/>
          </a:xfrm>
          <a:prstGeom prst="rect">
            <a:avLst/>
          </a:prstGeom>
        </p:spPr>
      </p:pic>
      <p:sp>
        <p:nvSpPr>
          <p:cNvPr id="5" name="矩形 4"/>
          <p:cNvSpPr/>
          <p:nvPr/>
        </p:nvSpPr>
        <p:spPr>
          <a:xfrm>
            <a:off x="9208802" y="3378491"/>
            <a:ext cx="1712135" cy="461665"/>
          </a:xfrm>
          <a:prstGeom prst="rect">
            <a:avLst/>
          </a:prstGeom>
        </p:spPr>
        <p:txBody>
          <a:bodyPr wrap="none">
            <a:spAutoFit/>
          </a:bodyPr>
          <a:lstStyle/>
          <a:p>
            <a:pPr algn="just">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11</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6" name="矩形 5"/>
          <p:cNvSpPr/>
          <p:nvPr/>
        </p:nvSpPr>
        <p:spPr>
          <a:xfrm>
            <a:off x="9810745" y="695772"/>
            <a:ext cx="803425" cy="461665"/>
          </a:xfrm>
          <a:prstGeom prst="rect">
            <a:avLst/>
          </a:prstGeom>
        </p:spPr>
        <p:txBody>
          <a:bodyPr wrap="none">
            <a:spAutoFit/>
          </a:bodyPr>
          <a:lstStyle/>
          <a:p>
            <a:r>
              <a:rPr lang="zh-CN" altLang="zh-CN" sz="2400">
                <a:cs typeface="Times New Roman" panose="02020603050405020304" pitchFamily="18" charset="0"/>
              </a:rPr>
              <a:t>沙滩</a:t>
            </a:r>
            <a:endParaRPr lang="zh-CN" altLang="en-US"/>
          </a:p>
        </p:txBody>
      </p:sp>
      <p:sp>
        <p:nvSpPr>
          <p:cNvPr id="7" name="内容占位符 4"/>
          <p:cNvSpPr txBox="1"/>
          <p:nvPr/>
        </p:nvSpPr>
        <p:spPr bwMode="auto">
          <a:xfrm>
            <a:off x="360854" y="3812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水的比热容较大，相同质量的水和沙子比较，放出相同的热量，水的温度降低得少，所以沙子比较凉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a:spLocks noGrp="1"/>
          </p:cNvSpPr>
          <p:nvPr/>
        </p:nvSpPr>
        <p:spPr>
          <a:xfrm>
            <a:off x="360680" y="5000625"/>
            <a:ext cx="11485880" cy="1234440"/>
          </a:xfrm>
          <a:prstGeom prst="rect">
            <a:avLst/>
          </a:prstGeom>
          <a:solidFill>
            <a:srgbClr val="E1F4FC"/>
          </a:solidFill>
          <a:ln>
            <a:noFill/>
          </a:ln>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探究不同物质吸热情况的实验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要熟悉实验器材的选取与安装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控制变量法的应用以及实验的操作方法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3"/>
          <a:stretch>
            <a:fillRect/>
          </a:stretch>
        </p:blipFill>
        <p:spPr>
          <a:xfrm>
            <a:off x="360854" y="5003446"/>
            <a:ext cx="2254058" cy="57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03436"/>
            <a:ext cx="11485848" cy="5078313"/>
          </a:xfrm>
        </p:spPr>
        <p:txBody>
          <a:bodyPr/>
          <a:lstStyle/>
          <a:p>
            <a:pPr hangingPunct="0">
              <a:spcAft>
                <a:spcPts val="0"/>
              </a:spcAft>
              <a:tabLst>
                <a:tab pos="594106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随着人们生活水平的提高，越来越多的家庭采用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水地暖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进行取暖，其原理是：在房间地面装饰层下铺设散热管道，通过管道内的热水散热提高室温，当供水温度为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时，单位面积的散热功率（</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每秒放出的热量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）与地面装饰层材料、散热管材料的对应关系如表所示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）若该地暖系统的总水量为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，将全部的水从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，这些水至少需要吸收</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mj-ea"/>
                <a:ea typeface="+mj-ea"/>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mj-ea"/>
                <a:ea typeface="+mj-ea"/>
                <a:cs typeface="Times New Roman" panose="02020603050405020304" pitchFamily="18" charset="0"/>
              </a:rPr>
              <a:t>]</a:t>
            </a:r>
            <a:endParaRPr lang="zh-CN" altLang="zh-CN" sz="1200" dirty="0">
              <a:solidFill>
                <a:srgbClr val="000000"/>
              </a:solidFill>
              <a:latin typeface="+mj-ea"/>
              <a:ea typeface="+mj-ea"/>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852167" y="728224"/>
            <a:ext cx="3802879" cy="408085"/>
          </a:xfrm>
          <a:prstGeom prst="rect">
            <a:avLst/>
          </a:prstGeom>
        </p:spPr>
      </p:pic>
      <p:graphicFrame>
        <p:nvGraphicFramePr>
          <p:cNvPr id="6" name="表格 5"/>
          <p:cNvGraphicFramePr>
            <a:graphicFrameLocks noGrp="1"/>
          </p:cNvGraphicFramePr>
          <p:nvPr/>
        </p:nvGraphicFramePr>
        <p:xfrm>
          <a:off x="478583" y="2897537"/>
          <a:ext cx="11233248" cy="1645920"/>
        </p:xfrm>
        <a:graphic>
          <a:graphicData uri="http://schemas.openxmlformats.org/drawingml/2006/table">
            <a:tbl>
              <a:tblPr firstRow="1" firstCol="1" bandRow="1"/>
              <a:tblGrid>
                <a:gridCol w="1943352">
                  <a:extLst>
                    <a:ext uri="{9D8B030D-6E8A-4147-A177-3AD203B41FA5}">
                      <a16:colId xmlns:a16="http://schemas.microsoft.com/office/drawing/2014/main" val="20000"/>
                    </a:ext>
                  </a:extLst>
                </a:gridCol>
                <a:gridCol w="3181256">
                  <a:extLst>
                    <a:ext uri="{9D8B030D-6E8A-4147-A177-3AD203B41FA5}">
                      <a16:colId xmlns:a16="http://schemas.microsoft.com/office/drawing/2014/main" val="20001"/>
                    </a:ext>
                  </a:extLst>
                </a:gridCol>
                <a:gridCol w="3181256">
                  <a:extLst>
                    <a:ext uri="{9D8B030D-6E8A-4147-A177-3AD203B41FA5}">
                      <a16:colId xmlns:a16="http://schemas.microsoft.com/office/drawing/2014/main" val="20002"/>
                    </a:ext>
                  </a:extLst>
                </a:gridCol>
                <a:gridCol w="2927384">
                  <a:extLst>
                    <a:ext uri="{9D8B030D-6E8A-4147-A177-3AD203B41FA5}">
                      <a16:colId xmlns:a16="http://schemas.microsoft.com/office/drawing/2014/main" val="20003"/>
                    </a:ext>
                  </a:extLst>
                </a:gridCol>
              </a:tblGrid>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陶瓷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塑料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木地板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聚乙烯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136.6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103.5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93.5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聚丁烯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125.7</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96.9</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3" name="矩形 2"/>
          <p:cNvSpPr/>
          <p:nvPr/>
        </p:nvSpPr>
        <p:spPr>
          <a:xfrm>
            <a:off x="2285791" y="5085776"/>
            <a:ext cx="1289135" cy="461665"/>
          </a:xfrm>
          <a:prstGeom prst="rect">
            <a:avLst/>
          </a:prstGeom>
        </p:spPr>
        <p:txBody>
          <a:bodyPr wrap="none">
            <a:spAutoFit/>
          </a:bodyPr>
          <a:lstStyle/>
          <a:p>
            <a:r>
              <a:rPr lang="en-US" altLang="zh-CN" sz="2400" dirty="0"/>
              <a:t>4.2</a:t>
            </a:r>
            <a:r>
              <a:rPr lang="en-US" altLang="zh-CN" sz="2400" dirty="0">
                <a:latin typeface="宋体" panose="02010600030101010101" pitchFamily="2" charset="-122"/>
                <a:cs typeface="Times New Roman" panose="02020603050405020304" pitchFamily="18" charset="0"/>
              </a:rPr>
              <a:t>×</a:t>
            </a:r>
            <a:r>
              <a:rPr lang="en-US" altLang="zh-CN" sz="2400" dirty="0"/>
              <a:t>10</a:t>
            </a:r>
            <a:r>
              <a:rPr lang="en-US" altLang="zh-CN" sz="2400" baseline="30000" dirty="0"/>
              <a:t>7</a:t>
            </a:r>
            <a:endParaRPr lang="zh-CN" altLang="en-US" dirty="0"/>
          </a:p>
        </p:txBody>
      </p:sp>
      <p:sp>
        <p:nvSpPr>
          <p:cNvPr id="7" name="内容占位符 1"/>
          <p:cNvSpPr txBox="1"/>
          <p:nvPr/>
        </p:nvSpPr>
        <p:spPr bwMode="auto">
          <a:xfrm>
            <a:off x="360854" y="5530747"/>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）某家庭木地板的面积为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，散热管材料为聚丁烯（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），供水温度为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，则该供暖系统经过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的散热量为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3" y="2458362"/>
          <a:ext cx="11233248" cy="1645920"/>
        </p:xfrm>
        <a:graphic>
          <a:graphicData uri="http://schemas.openxmlformats.org/drawingml/2006/table">
            <a:tbl>
              <a:tblPr firstRow="1" firstCol="1" bandRow="1"/>
              <a:tblGrid>
                <a:gridCol w="1943352">
                  <a:extLst>
                    <a:ext uri="{9D8B030D-6E8A-4147-A177-3AD203B41FA5}">
                      <a16:colId xmlns:a16="http://schemas.microsoft.com/office/drawing/2014/main" val="20000"/>
                    </a:ext>
                  </a:extLst>
                </a:gridCol>
                <a:gridCol w="3181256">
                  <a:extLst>
                    <a:ext uri="{9D8B030D-6E8A-4147-A177-3AD203B41FA5}">
                      <a16:colId xmlns:a16="http://schemas.microsoft.com/office/drawing/2014/main" val="20001"/>
                    </a:ext>
                  </a:extLst>
                </a:gridCol>
                <a:gridCol w="3181256">
                  <a:extLst>
                    <a:ext uri="{9D8B030D-6E8A-4147-A177-3AD203B41FA5}">
                      <a16:colId xmlns:a16="http://schemas.microsoft.com/office/drawing/2014/main" val="20002"/>
                    </a:ext>
                  </a:extLst>
                </a:gridCol>
                <a:gridCol w="2927384">
                  <a:extLst>
                    <a:ext uri="{9D8B030D-6E8A-4147-A177-3AD203B41FA5}">
                      <a16:colId xmlns:a16="http://schemas.microsoft.com/office/drawing/2014/main" val="20003"/>
                    </a:ext>
                  </a:extLst>
                </a:gridCol>
              </a:tblGrid>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陶瓷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塑料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木地板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聚乙烯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136.6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103.5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93.5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聚丁烯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125.7</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96.9</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矩形 3"/>
          <p:cNvSpPr/>
          <p:nvPr/>
        </p:nvSpPr>
        <p:spPr>
          <a:xfrm>
            <a:off x="5608402" y="1902836"/>
            <a:ext cx="1058303" cy="461665"/>
          </a:xfrm>
          <a:prstGeom prst="rect">
            <a:avLst/>
          </a:prstGeom>
        </p:spPr>
        <p:txBody>
          <a:bodyPr wrap="none">
            <a:spAutoFit/>
          </a:bodyPr>
          <a:lstStyle/>
          <a:p>
            <a:r>
              <a:rPr lang="en-US" altLang="zh-CN" sz="2400"/>
              <a:t>9</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3</a:t>
            </a:r>
            <a:endParaRPr lang="zh-CN" altLang="en-US"/>
          </a:p>
        </p:txBody>
      </p:sp>
      <p:sp>
        <p:nvSpPr>
          <p:cNvPr id="5" name="内容占位符 2"/>
          <p:cNvSpPr txBox="1"/>
          <p:nvPr/>
        </p:nvSpPr>
        <p:spPr bwMode="auto">
          <a:xfrm>
            <a:off x="360854" y="413097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由题知，散热管材料为聚丁烯，地面装饰层材料为木地板，该家庭地面单位面积上的散热功率</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90.0 W/m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，则该供暖系统经过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的散热量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90.0 W/m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1789"/>
            <a:ext cx="11485848" cy="1130246"/>
          </a:xfrm>
        </p:spPr>
        <p:txBody>
          <a:bodyPr/>
          <a:lstStyle/>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）由上述材料可知，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水地暖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散热量除与散热时间、面积有关外，还与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因素有关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请至少写出一点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513253" y="2282501"/>
          <a:ext cx="11198577" cy="1645920"/>
        </p:xfrm>
        <a:graphic>
          <a:graphicData uri="http://schemas.openxmlformats.org/drawingml/2006/table">
            <a:tbl>
              <a:tblPr firstRow="1" firstCol="1" bandRow="1"/>
              <a:tblGrid>
                <a:gridCol w="1937354">
                  <a:extLst>
                    <a:ext uri="{9D8B030D-6E8A-4147-A177-3AD203B41FA5}">
                      <a16:colId xmlns:a16="http://schemas.microsoft.com/office/drawing/2014/main" val="20000"/>
                    </a:ext>
                  </a:extLst>
                </a:gridCol>
                <a:gridCol w="3171437">
                  <a:extLst>
                    <a:ext uri="{9D8B030D-6E8A-4147-A177-3AD203B41FA5}">
                      <a16:colId xmlns:a16="http://schemas.microsoft.com/office/drawing/2014/main" val="20001"/>
                    </a:ext>
                  </a:extLst>
                </a:gridCol>
                <a:gridCol w="3171437">
                  <a:extLst>
                    <a:ext uri="{9D8B030D-6E8A-4147-A177-3AD203B41FA5}">
                      <a16:colId xmlns:a16="http://schemas.microsoft.com/office/drawing/2014/main" val="20002"/>
                    </a:ext>
                  </a:extLst>
                </a:gridCol>
                <a:gridCol w="2918349">
                  <a:extLst>
                    <a:ext uri="{9D8B030D-6E8A-4147-A177-3AD203B41FA5}">
                      <a16:colId xmlns:a16="http://schemas.microsoft.com/office/drawing/2014/main" val="20003"/>
                    </a:ext>
                  </a:extLst>
                </a:gridCol>
              </a:tblGrid>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陶瓷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塑料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木地板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聚乙烯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136.6</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103.5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93.5</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8640">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聚丁烯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125.7</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96.9</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90.0</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W/m</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内容占位符 1"/>
          <p:cNvSpPr txBox="1"/>
          <p:nvPr/>
        </p:nvSpPr>
        <p:spPr bwMode="auto">
          <a:xfrm>
            <a:off x="360854" y="393868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地面装饰层材料、散热管材料、装饰层厚度、供水温度、管间距离等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p:cNvSpPr txBox="1"/>
          <p:nvPr/>
        </p:nvSpPr>
        <p:spPr bwMode="auto">
          <a:xfrm>
            <a:off x="360444" y="445899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由上述材料可知，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水地暖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散热量除与散热时间、面积有关外，还与地面装饰层材料、散热管材料、装饰层厚度、供水温度、管间距离等因素有关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1358"/>
            <a:ext cx="11485848" cy="3741537"/>
          </a:xfrm>
        </p:spPr>
        <p:txBody>
          <a:bodyPr/>
          <a:lstStyle/>
          <a:p>
            <a:pPr hangingPunct="0">
              <a:spcAft>
                <a:spcPts val="0"/>
              </a:spcAft>
              <a:tabLst>
                <a:tab pos="5941060" algn="l"/>
              </a:tabLst>
            </a:pPr>
            <a:r>
              <a:rPr lang="en-US" altLang="zh-CN" sz="2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3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青岛中考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）小明在海边玩耍，感觉沙滩上的沙子很热，海水却比较凉爽</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某天，他从</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时到</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时对沙子和海水的温度进行了测量，绘成的温度随时间变化图像如图所示</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下列分析正确的是（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海水的温度比沙子高</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时到</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沙子吸收的热量比海水多</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时到</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海水降低的温度比沙子小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利用此图像可以比较海水和沙子的比热容</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中考提分新题-24.eps" descr="id:2147494506;FounderCES"/>
          <p:cNvPicPr/>
          <p:nvPr/>
        </p:nvPicPr>
        <p:blipFill>
          <a:blip r:embed="rId2"/>
          <a:stretch>
            <a:fillRect/>
          </a:stretch>
        </p:blipFill>
        <p:spPr>
          <a:xfrm>
            <a:off x="360854" y="709948"/>
            <a:ext cx="7534552" cy="561921"/>
          </a:xfrm>
          <a:prstGeom prst="rect">
            <a:avLst/>
          </a:prstGeom>
        </p:spPr>
      </p:pic>
      <p:pic>
        <p:nvPicPr>
          <p:cNvPr id="4" name="gyc4.jpg" descr="id:2147494513;FounderCES"/>
          <p:cNvPicPr/>
          <p:nvPr/>
        </p:nvPicPr>
        <p:blipFill>
          <a:blip r:embed="rId3"/>
          <a:stretch>
            <a:fillRect/>
          </a:stretch>
        </p:blipFill>
        <p:spPr>
          <a:xfrm>
            <a:off x="7129196" y="2645907"/>
            <a:ext cx="4032448" cy="1898029"/>
          </a:xfrm>
          <a:prstGeom prst="rect">
            <a:avLst/>
          </a:prstGeom>
        </p:spPr>
      </p:pic>
      <p:sp>
        <p:nvSpPr>
          <p:cNvPr id="5" name="矩形 4"/>
          <p:cNvSpPr/>
          <p:nvPr/>
        </p:nvSpPr>
        <p:spPr>
          <a:xfrm>
            <a:off x="8148133" y="4519371"/>
            <a:ext cx="1659429" cy="446276"/>
          </a:xfrm>
          <a:prstGeom prst="rect">
            <a:avLst/>
          </a:prstGeom>
        </p:spPr>
        <p:txBody>
          <a:bodyPr wrap="none">
            <a:spAutoFit/>
          </a:bodyPr>
          <a:lstStyle/>
          <a:p>
            <a:pPr algn="just">
              <a:spcAft>
                <a:spcPts val="0"/>
              </a:spcAft>
              <a:tabLst>
                <a:tab pos="5941060" algn="l"/>
              </a:tabLst>
            </a:pPr>
            <a:r>
              <a:rPr lang="zh-CN" altLang="zh-CN" sz="2300" b="0">
                <a:solidFill>
                  <a:srgbClr val="000000"/>
                </a:solidFill>
                <a:cs typeface="Times New Roman" panose="02020603050405020304" pitchFamily="18" charset="0"/>
              </a:rPr>
              <a:t>（第</a:t>
            </a:r>
            <a:r>
              <a:rPr lang="en-US" altLang="zh-CN" sz="2300" b="0">
                <a:solidFill>
                  <a:srgbClr val="000000"/>
                </a:solidFill>
                <a:cs typeface="Times New Roman" panose="02020603050405020304" pitchFamily="18" charset="0"/>
              </a:rPr>
              <a:t>13</a:t>
            </a:r>
            <a:r>
              <a:rPr lang="zh-CN" altLang="zh-CN" sz="2300" b="0">
                <a:solidFill>
                  <a:srgbClr val="000000"/>
                </a:solidFill>
                <a:cs typeface="Times New Roman" panose="02020603050405020304" pitchFamily="18" charset="0"/>
              </a:rPr>
              <a:t>题）</a:t>
            </a:r>
          </a:p>
        </p:txBody>
      </p:sp>
      <p:sp>
        <p:nvSpPr>
          <p:cNvPr id="6" name="矩形 5"/>
          <p:cNvSpPr/>
          <p:nvPr/>
        </p:nvSpPr>
        <p:spPr>
          <a:xfrm>
            <a:off x="4606076" y="2302750"/>
            <a:ext cx="1471878" cy="461665"/>
          </a:xfrm>
          <a:prstGeom prst="rect">
            <a:avLst/>
          </a:prstGeom>
        </p:spPr>
        <p:txBody>
          <a:bodyPr wrap="none">
            <a:spAutoFit/>
          </a:bodyPr>
          <a:lstStyle/>
          <a:p>
            <a:r>
              <a:rPr lang="en-US" altLang="zh-CN" sz="2300"/>
              <a:t>A</a:t>
            </a:r>
            <a:r>
              <a:rPr lang="zh-CN" altLang="zh-CN" sz="2300">
                <a:cs typeface="Times New Roman" panose="02020603050405020304" pitchFamily="18" charset="0"/>
              </a:rPr>
              <a:t>、</a:t>
            </a:r>
            <a:r>
              <a:rPr lang="en-US" altLang="zh-CN" sz="2300"/>
              <a:t>C</a:t>
            </a:r>
            <a:r>
              <a:rPr lang="zh-CN" altLang="zh-CN" sz="2300">
                <a:cs typeface="Times New Roman" panose="02020603050405020304" pitchFamily="18" charset="0"/>
              </a:rPr>
              <a:t>、</a:t>
            </a:r>
            <a:r>
              <a:rPr lang="en-US" altLang="zh-CN" sz="2300"/>
              <a:t>D</a:t>
            </a:r>
            <a:endParaRPr lang="zh-CN" altLang="en-US" sz="2300"/>
          </a:p>
        </p:txBody>
      </p:sp>
      <p:sp>
        <p:nvSpPr>
          <p:cNvPr id="7" name="内容占位符 2"/>
          <p:cNvSpPr txBox="1"/>
          <p:nvPr/>
        </p:nvSpPr>
        <p:spPr bwMode="auto">
          <a:xfrm>
            <a:off x="360854" y="4848908"/>
            <a:ext cx="11485848" cy="16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根据题图可知：早晨</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时，海水的温度比沙子高，</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时到</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时，沙子和海水吸收的热量相同，</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时到</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时，海水降低的温度比沙子小，</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正确；利用此图像可以比较海水和沙子的比热容，海水的比热容较大，</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680" y="1773044"/>
            <a:ext cx="11485880" cy="1871980"/>
          </a:xfrm>
          <a:solidFill>
            <a:srgbClr val="E1F4FC"/>
          </a:solidFill>
        </p:spPr>
        <p:txBody>
          <a:bodyPr>
            <a:noAutofit/>
          </a:bodyPr>
          <a:lstStyle/>
          <a:p>
            <a:pPr hangingPunct="0">
              <a:spcAft>
                <a:spcPts val="0"/>
              </a:spcAf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我们要理解水的比热容较大在生活中的一些应用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要学会利用物理知识解释我们生活中的物理现象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这也是中考的一个出题方向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72110" y="1778124"/>
            <a:ext cx="2054225" cy="57975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58783"/>
            <a:ext cx="11485848" cy="2792239"/>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关于比热容，下列说法正确的是（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物体吸收热量越多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比热容越大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物体质量越小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比热容越大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物体温度升高越多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比热容越小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比热容与物体吸热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温度无关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基础巩固提优-24.eps" descr="id:2147494369;FounderCES"/>
          <p:cNvPicPr/>
          <p:nvPr/>
        </p:nvPicPr>
        <p:blipFill>
          <a:blip r:embed="rId2"/>
          <a:stretch>
            <a:fillRect/>
          </a:stretch>
        </p:blipFill>
        <p:spPr>
          <a:xfrm>
            <a:off x="360854" y="1382719"/>
            <a:ext cx="7534552" cy="561921"/>
          </a:xfrm>
          <a:prstGeom prst="rect">
            <a:avLst/>
          </a:prstGeom>
        </p:spPr>
      </p:pic>
      <p:sp>
        <p:nvSpPr>
          <p:cNvPr id="5" name="矩形 4"/>
          <p:cNvSpPr/>
          <p:nvPr/>
        </p:nvSpPr>
        <p:spPr>
          <a:xfrm>
            <a:off x="5421256" y="2052222"/>
            <a:ext cx="407484" cy="461665"/>
          </a:xfrm>
          <a:prstGeom prst="rect">
            <a:avLst/>
          </a:prstGeom>
        </p:spPr>
        <p:txBody>
          <a:bodyPr wrap="none">
            <a:spAutoFit/>
          </a:bodyPr>
          <a:lstStyle/>
          <a:p>
            <a:r>
              <a:rPr lang="en-US" altLang="zh-CN" sz="2400"/>
              <a:t>D</a:t>
            </a:r>
            <a:endParaRPr lang="zh-CN" altLang="en-US"/>
          </a:p>
        </p:txBody>
      </p:sp>
      <p:sp>
        <p:nvSpPr>
          <p:cNvPr id="6" name="内容占位符 1"/>
          <p:cNvSpPr txBox="1"/>
          <p:nvPr/>
        </p:nvSpPr>
        <p:spPr bwMode="auto">
          <a:xfrm>
            <a:off x="360854"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比热容是物质的一种特性，比热容与物体吸热的多少、物体质量的大小、温度高低都没有关系，只与物质的种类和状态有关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032482"/>
                <a:ext cx="11485848" cy="470077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）某固态物体的质量为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，其物质的比热容为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，用稳定的热源对它加热（</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物体在相同时间内吸收的热量相等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时刻停止加热，然后让其冷却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上述过程中记录不同时刻的温度，最后绘制出温度随时间变化的图像（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该物体吸收的热量为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该物质的比热容先增大后减小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该物体放出的热量为</a:t>
                </a:r>
                <a14:m>
                  <m:oMath xmlns:m="http://schemas.openxmlformats.org/officeDocument/2006/math">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𝑐𝑚</m:t>
                        </m:r>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sub>
                        </m:sSub>
                        <m:r>
                          <a:rPr lang="en-US" altLang="zh-CN"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sub>
                        </m:sSub>
                        <m:r>
                          <m:rPr>
                            <m:nor/>
                          </m:rP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该物质在</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时间段的比热容等于在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时间段的比热容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1032482"/>
                <a:ext cx="11485848" cy="4700774"/>
              </a:xfrm>
              <a:blipFill rotWithShape="1">
                <a:blip r:embed="rId2"/>
                <a:stretch>
                  <a:fillRect l="-2" t="-13" r="1" b="10"/>
                </a:stretch>
              </a:blipFill>
            </p:spPr>
            <p:txBody>
              <a:bodyPr/>
              <a:lstStyle/>
              <a:p>
                <a:r>
                  <a:rPr lang="zh-CN" altLang="en-US">
                    <a:noFill/>
                  </a:rPr>
                  <a:t> </a:t>
                </a:r>
              </a:p>
            </p:txBody>
          </p:sp>
        </mc:Fallback>
      </mc:AlternateContent>
      <p:pic>
        <p:nvPicPr>
          <p:cNvPr id="3" name="gyc5.jpg" descr="id:2147494520;FounderCES"/>
          <p:cNvPicPr/>
          <p:nvPr/>
        </p:nvPicPr>
        <p:blipFill>
          <a:blip r:embed="rId3"/>
          <a:stretch>
            <a:fillRect/>
          </a:stretch>
        </p:blipFill>
        <p:spPr>
          <a:xfrm>
            <a:off x="8183438" y="3283314"/>
            <a:ext cx="3663264" cy="1675024"/>
          </a:xfrm>
          <a:prstGeom prst="rect">
            <a:avLst/>
          </a:prstGeom>
        </p:spPr>
      </p:pic>
      <p:sp>
        <p:nvSpPr>
          <p:cNvPr id="5" name="矩形 4"/>
          <p:cNvSpPr/>
          <p:nvPr/>
        </p:nvSpPr>
        <p:spPr>
          <a:xfrm>
            <a:off x="9153295" y="499379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14</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3304146" y="2778519"/>
            <a:ext cx="407484" cy="461665"/>
          </a:xfrm>
          <a:prstGeom prst="rect">
            <a:avLst/>
          </a:prstGeom>
        </p:spPr>
        <p:txBody>
          <a:bodyPr wrap="none">
            <a:spAutoFit/>
          </a:bodyPr>
          <a:lstStyle/>
          <a:p>
            <a:r>
              <a:rPr lang="en-US" altLang="zh-CN" sz="2400"/>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984937"/>
              </a:xfrm>
            </p:spPr>
            <p:txBody>
              <a:bodyPr/>
              <a:lstStyle/>
              <a:p>
                <a:pPr hangingPunct="0">
                  <a:spcAft>
                    <a:spcPts val="0"/>
                  </a:spcAft>
                </a:pPr>
                <a:r>
                  <a:rPr lang="en-US" altLang="zh-CN" sz="2200"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dirty="0">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结合图像，对选项逐个分析：</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时间内，物质吸收的热量可以用公式</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来求解，但是</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处于熔化阶段，温度不变、持续吸热，故不可以用该公式求解，</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选项错误；</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时间段内，物质均处于液态，比热容不变，</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选项错误；在</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时间段，所用时间为</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，温度从</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升高到</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，则该物体吸收的热量为</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），由题知，用稳定的热源对它加热（</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物体在相同时间内吸收的热量相等</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），则单位时间内物体吸收的热量</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𝑐𝑚</m:t>
                        </m:r>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，分析图像可知，该物质为晶体，在</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时间段，物质处于熔化过程中，所用时间为</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746120"/>
                <a:ext cx="11485848" cy="3984937"/>
              </a:xfrm>
              <a:blipFill rotWithShape="1">
                <a:blip r:embed="rId2"/>
                <a:stretch>
                  <a:fillRect l="-2" t="-16" r="1" b="8"/>
                </a:stretch>
              </a:blipFill>
            </p:spPr>
            <p:txBody>
              <a:bodyPr/>
              <a:lstStyle/>
              <a:p>
                <a:r>
                  <a:rPr lang="zh-CN" altLang="en-US">
                    <a:noFill/>
                  </a:rPr>
                  <a:t> </a:t>
                </a:r>
              </a:p>
            </p:txBody>
          </p:sp>
        </mc:Fallback>
      </mc:AlternateContent>
      <p:pic>
        <p:nvPicPr>
          <p:cNvPr id="3" name="gyc5.jpg" descr="id:2147494520;FounderCES"/>
          <p:cNvPicPr/>
          <p:nvPr/>
        </p:nvPicPr>
        <p:blipFill>
          <a:blip r:embed="rId3"/>
          <a:stretch>
            <a:fillRect/>
          </a:stretch>
        </p:blipFill>
        <p:spPr>
          <a:xfrm>
            <a:off x="4583038" y="4149080"/>
            <a:ext cx="3663264" cy="1675024"/>
          </a:xfrm>
          <a:prstGeom prst="rect">
            <a:avLst/>
          </a:prstGeom>
        </p:spPr>
      </p:pic>
      <p:sp>
        <p:nvSpPr>
          <p:cNvPr id="4" name="矩形 3"/>
          <p:cNvSpPr/>
          <p:nvPr/>
        </p:nvSpPr>
        <p:spPr>
          <a:xfrm>
            <a:off x="5363993" y="5764160"/>
            <a:ext cx="159530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14</a:t>
            </a:r>
            <a:r>
              <a:rPr lang="zh-CN" altLang="zh-CN" sz="2200" b="0">
                <a:solidFill>
                  <a:srgbClr val="000000"/>
                </a:solidFill>
                <a:cs typeface="Times New Roman" panose="02020603050405020304" pitchFamily="18" charset="0"/>
              </a:rPr>
              <a:t>题）</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12146"/>
                <a:ext cx="11485848" cy="3685624"/>
              </a:xfrm>
            </p:spPr>
            <p:txBody>
              <a:bodyPr/>
              <a:lstStyle/>
              <a:p>
                <a:pPr algn="dist" hangingPunct="0">
                  <a:lnSpc>
                    <a:spcPct val="10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则该晶体在熔化过程中吸收的热量</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熔化吸</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𝑐𝑚</m:t>
                        </m:r>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𝑐𝑚</m:t>
                        </m:r>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该</a:t>
                </a:r>
                <a:endParaRPr lang="en-US" altLang="zh-CN" sz="2200"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sz="2200"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晶体凝固时单位时间内放出的热量不一定与熔化时单位时间内吸收的热量相等，</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分析图像可</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知，该晶体在</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时间段处于凝固过程中，对一定质量的晶体来说，凝固时放出的热量与熔化时吸收的热量相等，所以，在</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时间段，该物体放出的热量为</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凝固放</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熔化吸</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00000"/>
                  </a:lnSpc>
                  <a:spcAft>
                    <a:spcPts val="0"/>
                  </a:spcAft>
                </a:pP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𝑐𝑚</m:t>
                        </m:r>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sz="2200" b="0"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zh-CN"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b>
                          <m:sSub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𝑡</m:t>
                            </m:r>
                          </m:e>
                          <m:sub>
                            <m:r>
                              <a:rPr lang="en-US" altLang="zh-CN" sz="22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选项错误；物质在</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时间段内，均处于固态，因此比热容相</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00000"/>
                  </a:lnSpc>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选项正确</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Rot="1" noChangeAspect="1" noMove="1" noResize="1" noEditPoints="1" noAdjustHandles="1" noChangeArrowheads="1" noChangeShapeType="1" noTextEdit="1"/>
              </p:cNvSpPr>
              <p:nvPr>
                <p:ph idx="1"/>
              </p:nvPr>
            </p:nvSpPr>
            <p:spPr>
              <a:xfrm>
                <a:off x="360854" y="812146"/>
                <a:ext cx="11485848" cy="3685624"/>
              </a:xfrm>
              <a:blipFill rotWithShape="1">
                <a:blip r:embed="rId2"/>
                <a:stretch>
                  <a:fillRect l="-2" t="-17" r="1" b="2"/>
                </a:stretch>
              </a:blipFill>
            </p:spPr>
            <p:txBody>
              <a:bodyPr/>
              <a:lstStyle/>
              <a:p>
                <a:r>
                  <a:rPr lang="zh-CN" altLang="en-US">
                    <a:noFill/>
                  </a:rPr>
                  <a:t> </a:t>
                </a:r>
              </a:p>
            </p:txBody>
          </p:sp>
        </mc:Fallback>
      </mc:AlternateContent>
      <p:pic>
        <p:nvPicPr>
          <p:cNvPr id="6" name="箭头右.eps" descr="id:2147487698;FounderCES"/>
          <p:cNvPicPr/>
          <p:nvPr/>
        </p:nvPicPr>
        <p:blipFill>
          <a:blip r:embed="rId3"/>
          <a:stretch>
            <a:fillRect/>
          </a:stretch>
        </p:blipFill>
        <p:spPr>
          <a:xfrm>
            <a:off x="1283028" y="2020535"/>
            <a:ext cx="364934" cy="288032"/>
          </a:xfrm>
          <a:prstGeom prst="rect">
            <a:avLst/>
          </a:prstGeom>
        </p:spPr>
      </p:pic>
      <mc:AlternateContent xmlns:mc="http://schemas.openxmlformats.org/markup-compatibility/2006" xmlns:a14="http://schemas.microsoft.com/office/drawing/2010/main">
        <mc:Choice Requires="a14">
          <p:sp>
            <p:nvSpPr>
              <p:cNvPr id="5" name="矩形 4"/>
              <p:cNvSpPr/>
              <p:nvPr/>
            </p:nvSpPr>
            <p:spPr>
              <a:xfrm>
                <a:off x="1647962" y="1931102"/>
                <a:ext cx="5473358" cy="698909"/>
              </a:xfrm>
              <a:prstGeom prst="rect">
                <a:avLst/>
              </a:prstGeom>
            </p:spPr>
            <p:txBody>
              <a:bodyPr wrap="none">
                <a:spAutoFit/>
              </a:bodyPr>
              <a:lstStyle/>
              <a:p>
                <a:pPr algn="just">
                  <a:spcAft>
                    <a:spcPts val="0"/>
                  </a:spcAft>
                </a:pPr>
                <a:r>
                  <a:rPr lang="zh-CN" altLang="zh-CN" sz="2200" b="0">
                    <a:solidFill>
                      <a:srgbClr val="00AEEF"/>
                    </a:solidFill>
                    <a:ea typeface="楷体" panose="02010609060101010101" pitchFamily="49" charset="-122"/>
                    <a:cs typeface="Times New Roman" panose="02020603050405020304" pitchFamily="18" charset="0"/>
                  </a:rPr>
                  <a:t>所以不能用</a:t>
                </a:r>
                <a14:m>
                  <m:oMath xmlns:m="http://schemas.openxmlformats.org/officeDocument/2006/math">
                    <m:f>
                      <m:fPr>
                        <m:ctrlPr>
                          <a:rPr lang="zh-CN" altLang="zh-CN" sz="2200" b="0" i="1">
                            <a:solidFill>
                              <a:srgbClr val="00AEEF"/>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0" i="1">
                            <a:solidFill>
                              <a:srgbClr val="00AEEF"/>
                            </a:solidFill>
                            <a:latin typeface="Cambria Math" panose="02040503050406030204" pitchFamily="18" charset="0"/>
                            <a:cs typeface="Times New Roman" panose="02020603050405020304" pitchFamily="18" charset="0"/>
                          </a:rPr>
                          <m:t>𝑐𝑚</m:t>
                        </m:r>
                        <m:r>
                          <m:rPr>
                            <m:nor/>
                          </m:rPr>
                          <a:rPr lang="zh-CN" altLang="zh-CN" sz="2200" b="0">
                            <a:solidFill>
                              <a:srgbClr val="00AEEF"/>
                            </a:solidFill>
                            <a:latin typeface="Cambria Math" panose="02040503050406030204" pitchFamily="18" charset="0"/>
                            <a:cs typeface="Times New Roman" panose="02020603050405020304" pitchFamily="18" charset="0"/>
                          </a:rPr>
                          <m:t>（</m:t>
                        </m:r>
                        <m:sSub>
                          <m:sSubPr>
                            <m:ctrlPr>
                              <a:rPr lang="zh-CN" altLang="zh-CN" sz="2200" b="0" i="1">
                                <a:solidFill>
                                  <a:srgbClr val="00AEEF"/>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rgbClr val="00AEEF"/>
                                </a:solidFill>
                                <a:latin typeface="Cambria Math" panose="02040503050406030204" pitchFamily="18" charset="0"/>
                                <a:cs typeface="Times New Roman" panose="02020603050405020304" pitchFamily="18" charset="0"/>
                              </a:rPr>
                              <m:t>𝑇</m:t>
                            </m:r>
                          </m:e>
                          <m:sub>
                            <m:r>
                              <a:rPr lang="en-US" altLang="zh-CN" sz="2200" b="0">
                                <a:solidFill>
                                  <a:srgbClr val="00AEEF"/>
                                </a:solidFill>
                                <a:latin typeface="Cambria Math" panose="02040503050406030204" pitchFamily="18" charset="0"/>
                                <a:cs typeface="Times New Roman" panose="02020603050405020304" pitchFamily="18" charset="0"/>
                              </a:rPr>
                              <m:t>2</m:t>
                            </m:r>
                          </m:sub>
                        </m:sSub>
                        <m:r>
                          <a:rPr lang="zh-CN" altLang="zh-CN" sz="2200" b="0" i="1">
                            <a:solidFill>
                              <a:srgbClr val="00AEEF"/>
                            </a:solidFill>
                            <a:latin typeface="Cambria Math" panose="02040503050406030204" pitchFamily="18" charset="0"/>
                            <a:cs typeface="Times New Roman" panose="02020603050405020304" pitchFamily="18" charset="0"/>
                          </a:rPr>
                          <m:t>－</m:t>
                        </m:r>
                        <m:sSub>
                          <m:sSubPr>
                            <m:ctrlPr>
                              <a:rPr lang="zh-CN" altLang="zh-CN" sz="2200" b="0" i="1">
                                <a:solidFill>
                                  <a:srgbClr val="00AEEF"/>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rgbClr val="00AEEF"/>
                                </a:solidFill>
                                <a:latin typeface="Cambria Math" panose="02040503050406030204" pitchFamily="18" charset="0"/>
                                <a:cs typeface="Times New Roman" panose="02020603050405020304" pitchFamily="18" charset="0"/>
                              </a:rPr>
                              <m:t>𝑇</m:t>
                            </m:r>
                          </m:e>
                          <m:sub>
                            <m:r>
                              <a:rPr lang="en-US" altLang="zh-CN" sz="2200" b="0">
                                <a:solidFill>
                                  <a:srgbClr val="00AEEF"/>
                                </a:solidFill>
                                <a:latin typeface="Cambria Math" panose="02040503050406030204" pitchFamily="18" charset="0"/>
                                <a:cs typeface="Times New Roman" panose="02020603050405020304" pitchFamily="18" charset="0"/>
                              </a:rPr>
                              <m:t>1</m:t>
                            </m:r>
                          </m:sub>
                        </m:sSub>
                        <m:r>
                          <m:rPr>
                            <m:nor/>
                          </m:rPr>
                          <a:rPr lang="zh-CN" altLang="zh-CN" sz="2200" b="0">
                            <a:solidFill>
                              <a:srgbClr val="00AEEF"/>
                            </a:solidFill>
                            <a:latin typeface="Cambria Math" panose="02040503050406030204" pitchFamily="18" charset="0"/>
                            <a:cs typeface="Times New Roman" panose="02020603050405020304" pitchFamily="18" charset="0"/>
                          </a:rPr>
                          <m:t>）</m:t>
                        </m:r>
                      </m:num>
                      <m:den>
                        <m:sSub>
                          <m:sSubPr>
                            <m:ctrlPr>
                              <a:rPr lang="zh-CN" altLang="zh-CN" sz="2200" b="0" i="1">
                                <a:solidFill>
                                  <a:srgbClr val="00AEEF"/>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0" i="1">
                                <a:solidFill>
                                  <a:srgbClr val="00AEEF"/>
                                </a:solidFill>
                                <a:latin typeface="Cambria Math" panose="02040503050406030204" pitchFamily="18" charset="0"/>
                                <a:cs typeface="Times New Roman" panose="02020603050405020304" pitchFamily="18" charset="0"/>
                              </a:rPr>
                              <m:t>𝑡</m:t>
                            </m:r>
                          </m:e>
                          <m:sub>
                            <m:r>
                              <a:rPr lang="en-US" altLang="zh-CN" sz="2200" b="0">
                                <a:solidFill>
                                  <a:srgbClr val="00AEEF"/>
                                </a:solidFill>
                                <a:latin typeface="Cambria Math" panose="02040503050406030204" pitchFamily="18" charset="0"/>
                                <a:cs typeface="Times New Roman" panose="02020603050405020304" pitchFamily="18" charset="0"/>
                              </a:rPr>
                              <m:t>1</m:t>
                            </m:r>
                          </m:sub>
                        </m:sSub>
                      </m:den>
                    </m:f>
                  </m:oMath>
                </a14:m>
                <a:r>
                  <a:rPr lang="en-US" altLang="zh-CN" sz="2200" b="0">
                    <a:solidFill>
                      <a:srgbClr val="00AEEF"/>
                    </a:solidFill>
                    <a:latin typeface="宋体" panose="02010600030101010101" pitchFamily="2" charset="-122"/>
                    <a:cs typeface="Times New Roman" panose="02020603050405020304" pitchFamily="18" charset="0"/>
                  </a:rPr>
                  <a:t>×</a:t>
                </a:r>
                <a:r>
                  <a:rPr lang="zh-CN" altLang="zh-CN" sz="2200" b="0">
                    <a:solidFill>
                      <a:srgbClr val="00AEEF"/>
                    </a:solidFill>
                    <a:cs typeface="Times New Roman" panose="02020603050405020304" pitchFamily="18" charset="0"/>
                  </a:rPr>
                  <a:t>（</a:t>
                </a:r>
                <a:r>
                  <a:rPr lang="en-US" altLang="zh-CN" sz="2200" b="0" i="1">
                    <a:solidFill>
                      <a:srgbClr val="00AEEF"/>
                    </a:solidFill>
                    <a:cs typeface="Times New Roman" panose="02020603050405020304" pitchFamily="18" charset="0"/>
                  </a:rPr>
                  <a:t>t</a:t>
                </a:r>
                <a:r>
                  <a:rPr lang="en-US" altLang="zh-CN" sz="2200" b="0" baseline="-25000">
                    <a:solidFill>
                      <a:srgbClr val="00AEEF"/>
                    </a:solidFill>
                    <a:cs typeface="Times New Roman" panose="02020603050405020304" pitchFamily="18" charset="0"/>
                  </a:rPr>
                  <a:t>5</a:t>
                </a:r>
                <a:r>
                  <a:rPr lang="zh-CN" altLang="zh-CN" sz="2200" b="0">
                    <a:solidFill>
                      <a:srgbClr val="00AEEF"/>
                    </a:solidFill>
                    <a:cs typeface="Times New Roman" panose="02020603050405020304" pitchFamily="18" charset="0"/>
                  </a:rPr>
                  <a:t>－</a:t>
                </a:r>
                <a:r>
                  <a:rPr lang="en-US" altLang="zh-CN" sz="2200" b="0" i="1">
                    <a:solidFill>
                      <a:srgbClr val="00AEEF"/>
                    </a:solidFill>
                    <a:cs typeface="Times New Roman" panose="02020603050405020304" pitchFamily="18" charset="0"/>
                  </a:rPr>
                  <a:t>t</a:t>
                </a:r>
                <a:r>
                  <a:rPr lang="en-US" altLang="zh-CN" sz="2200" b="0" baseline="-25000">
                    <a:solidFill>
                      <a:srgbClr val="00AEEF"/>
                    </a:solidFill>
                    <a:cs typeface="Times New Roman" panose="02020603050405020304" pitchFamily="18" charset="0"/>
                  </a:rPr>
                  <a:t>4</a:t>
                </a:r>
                <a:r>
                  <a:rPr lang="zh-CN" altLang="zh-CN" sz="2200" b="0">
                    <a:solidFill>
                      <a:srgbClr val="00AEEF"/>
                    </a:solidFill>
                    <a:cs typeface="Times New Roman" panose="02020603050405020304" pitchFamily="18" charset="0"/>
                  </a:rPr>
                  <a:t>）</a:t>
                </a:r>
                <a:r>
                  <a:rPr lang="zh-CN" altLang="zh-CN" sz="2200" b="0">
                    <a:solidFill>
                      <a:srgbClr val="00AEEF"/>
                    </a:solidFill>
                    <a:ea typeface="楷体" panose="02010609060101010101" pitchFamily="49" charset="-122"/>
                    <a:cs typeface="Times New Roman" panose="02020603050405020304" pitchFamily="18" charset="0"/>
                  </a:rPr>
                  <a:t>来计算</a:t>
                </a:r>
                <a:endParaRPr lang="zh-CN" altLang="zh-CN" sz="2200" b="0">
                  <a:solidFill>
                    <a:srgbClr val="000000"/>
                  </a:solidFill>
                  <a:cs typeface="Times New Roman" panose="02020603050405020304" pitchFamily="18" charset="0"/>
                </a:endParaRPr>
              </a:p>
            </p:txBody>
          </p:sp>
        </mc:Choice>
        <mc:Fallback xmlns="">
          <p:sp>
            <p:nvSpPr>
              <p:cNvPr id="5" name="矩形 4"/>
              <p:cNvSpPr>
                <a:spLocks noRot="1" noChangeAspect="1" noMove="1" noResize="1" noEditPoints="1" noAdjustHandles="1" noChangeArrowheads="1" noChangeShapeType="1" noTextEdit="1"/>
              </p:cNvSpPr>
              <p:nvPr/>
            </p:nvSpPr>
            <p:spPr>
              <a:xfrm>
                <a:off x="1647962" y="1931102"/>
                <a:ext cx="5473358" cy="698909"/>
              </a:xfrm>
              <a:prstGeom prst="rect">
                <a:avLst/>
              </a:prstGeom>
              <a:blipFill rotWithShape="1">
                <a:blip r:embed="rId4"/>
                <a:stretch>
                  <a:fillRect l="-3" t="-10" r="8" b="68"/>
                </a:stretch>
              </a:blipFill>
            </p:spPr>
            <p:txBody>
              <a:bodyPr/>
              <a:lstStyle/>
              <a:p>
                <a:r>
                  <a:rPr lang="zh-CN" altLang="en-US">
                    <a:noFill/>
                  </a:rPr>
                  <a:t> </a:t>
                </a:r>
              </a:p>
            </p:txBody>
          </p:sp>
        </mc:Fallback>
      </mc:AlternateContent>
      <p:pic>
        <p:nvPicPr>
          <p:cNvPr id="8" name="gyc5.jpg" descr="id:2147494520;FounderCES"/>
          <p:cNvPicPr/>
          <p:nvPr/>
        </p:nvPicPr>
        <p:blipFill>
          <a:blip r:embed="rId5"/>
          <a:stretch>
            <a:fillRect/>
          </a:stretch>
        </p:blipFill>
        <p:spPr>
          <a:xfrm>
            <a:off x="4384641" y="4273854"/>
            <a:ext cx="3663264" cy="1675024"/>
          </a:xfrm>
          <a:prstGeom prst="rect">
            <a:avLst/>
          </a:prstGeom>
        </p:spPr>
      </p:pic>
      <p:sp>
        <p:nvSpPr>
          <p:cNvPr id="9" name="矩形 8"/>
          <p:cNvSpPr/>
          <p:nvPr/>
        </p:nvSpPr>
        <p:spPr>
          <a:xfrm>
            <a:off x="5283359" y="5894524"/>
            <a:ext cx="1595309" cy="535916"/>
          </a:xfrm>
          <a:prstGeom prst="rect">
            <a:avLst/>
          </a:prstGeom>
        </p:spPr>
        <p:txBody>
          <a:bodyPr wrap="none">
            <a:spAutoFit/>
          </a:bodyPr>
          <a:lstStyle/>
          <a:p>
            <a:pPr algn="just">
              <a:lnSpc>
                <a:spcPct val="150000"/>
              </a:lnSpc>
              <a:spcAft>
                <a:spcPts val="0"/>
              </a:spcAft>
              <a:tabLst>
                <a:tab pos="5941060" algn="l"/>
              </a:tabLst>
            </a:pPr>
            <a:r>
              <a:rPr lang="zh-CN" altLang="zh-CN" sz="2200" b="0">
                <a:solidFill>
                  <a:srgbClr val="000000"/>
                </a:solidFill>
                <a:cs typeface="Times New Roman" panose="02020603050405020304" pitchFamily="18" charset="0"/>
              </a:rPr>
              <a:t>（第</a:t>
            </a:r>
            <a:r>
              <a:rPr lang="en-US" altLang="zh-CN" sz="2200" b="0">
                <a:solidFill>
                  <a:srgbClr val="000000"/>
                </a:solidFill>
                <a:cs typeface="Times New Roman" panose="02020603050405020304" pitchFamily="18" charset="0"/>
              </a:rPr>
              <a:t>14</a:t>
            </a:r>
            <a:r>
              <a:rPr lang="zh-CN" altLang="zh-CN" sz="2200" b="0">
                <a:solidFill>
                  <a:srgbClr val="000000"/>
                </a:solidFill>
                <a:cs typeface="Times New Roman" panose="02020603050405020304" pitchFamily="18" charset="0"/>
              </a:rPr>
              <a:t>题）</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）为比较</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两保温杯的保温性能，小红在两个保温杯中分别倒入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相同温度的热水，用温度计测量其初温</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，示数如图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绘制水温随时间的变化图像如图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杯中水放出的热量为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，保温性能更好的是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mj-ea"/>
                <a:ea typeface="+mj-ea"/>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mj-ea"/>
                <a:ea typeface="+mj-ea"/>
                <a:cs typeface="Times New Roman" panose="02020603050405020304" pitchFamily="18" charset="0"/>
              </a:rPr>
              <a:t>]</a:t>
            </a:r>
            <a:endParaRPr lang="zh-CN" altLang="zh-CN" sz="1200">
              <a:solidFill>
                <a:srgbClr val="000000"/>
              </a:solidFill>
              <a:latin typeface="+mj-ea"/>
              <a:ea typeface="+mj-ea"/>
              <a:cs typeface="Times New Roman" panose="02020603050405020304" pitchFamily="18" charset="0"/>
            </a:endParaRPr>
          </a:p>
        </p:txBody>
      </p:sp>
      <p:pic>
        <p:nvPicPr>
          <p:cNvPr id="3" name="gyc6.jpg" descr="id:2147494527;FounderCES"/>
          <p:cNvPicPr/>
          <p:nvPr/>
        </p:nvPicPr>
        <p:blipFill>
          <a:blip r:embed="rId2"/>
          <a:stretch>
            <a:fillRect/>
          </a:stretch>
        </p:blipFill>
        <p:spPr>
          <a:xfrm>
            <a:off x="4799062" y="3139947"/>
            <a:ext cx="3240360" cy="2685704"/>
          </a:xfrm>
          <a:prstGeom prst="rect">
            <a:avLst/>
          </a:prstGeom>
        </p:spPr>
      </p:pic>
      <p:sp>
        <p:nvSpPr>
          <p:cNvPr id="4" name="矩形 3"/>
          <p:cNvSpPr/>
          <p:nvPr/>
        </p:nvSpPr>
        <p:spPr>
          <a:xfrm>
            <a:off x="5413451" y="5805264"/>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5" name="矩形 4"/>
          <p:cNvSpPr/>
          <p:nvPr/>
        </p:nvSpPr>
        <p:spPr>
          <a:xfrm>
            <a:off x="10127654" y="1405064"/>
            <a:ext cx="492443" cy="461665"/>
          </a:xfrm>
          <a:prstGeom prst="rect">
            <a:avLst/>
          </a:prstGeom>
        </p:spPr>
        <p:txBody>
          <a:bodyPr wrap="none">
            <a:spAutoFit/>
          </a:bodyPr>
          <a:lstStyle/>
          <a:p>
            <a:r>
              <a:rPr lang="en-US" altLang="zh-CN" sz="2400" dirty="0"/>
              <a:t>80</a:t>
            </a:r>
            <a:endParaRPr lang="zh-CN" altLang="en-US" dirty="0"/>
          </a:p>
        </p:txBody>
      </p:sp>
      <p:sp>
        <p:nvSpPr>
          <p:cNvPr id="6" name="矩形 5"/>
          <p:cNvSpPr/>
          <p:nvPr/>
        </p:nvSpPr>
        <p:spPr>
          <a:xfrm>
            <a:off x="8140307" y="1938736"/>
            <a:ext cx="1289135" cy="461665"/>
          </a:xfrm>
          <a:prstGeom prst="rect">
            <a:avLst/>
          </a:prstGeom>
        </p:spPr>
        <p:txBody>
          <a:bodyPr wrap="none">
            <a:spAutoFit/>
          </a:bodyPr>
          <a:lstStyle/>
          <a:p>
            <a:r>
              <a:rPr lang="en-US" altLang="zh-CN" sz="2400"/>
              <a:t>2.1</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4</a:t>
            </a:r>
            <a:endParaRPr lang="zh-CN" altLang="en-US"/>
          </a:p>
        </p:txBody>
      </p:sp>
      <p:sp>
        <p:nvSpPr>
          <p:cNvPr id="7" name="矩形 6"/>
          <p:cNvSpPr/>
          <p:nvPr/>
        </p:nvSpPr>
        <p:spPr>
          <a:xfrm>
            <a:off x="1270670" y="2492896"/>
            <a:ext cx="389850" cy="461665"/>
          </a:xfrm>
          <a:prstGeom prst="rect">
            <a:avLst/>
          </a:prstGeom>
        </p:spPr>
        <p:txBody>
          <a:bodyPr wrap="none">
            <a:spAutoFit/>
          </a:bodyPr>
          <a:lstStyle/>
          <a:p>
            <a:r>
              <a:rPr lang="en-US" altLang="zh-CN" sz="2400" i="1"/>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dist"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可知，温度计的分度值为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，此时温度计的示数为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可知，水的末温为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杯中水放出的热量：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两保温杯中的水放出相同的热量，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保温杯所用的时间比</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保温杯所用的时间更长，所以</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保温杯的保温性能</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6.jpg" descr="id:2147494527;FounderCES"/>
          <p:cNvPicPr/>
          <p:nvPr/>
        </p:nvPicPr>
        <p:blipFill>
          <a:blip r:embed="rId2"/>
          <a:stretch>
            <a:fillRect/>
          </a:stretch>
        </p:blipFill>
        <p:spPr>
          <a:xfrm>
            <a:off x="4583038" y="3068960"/>
            <a:ext cx="3240360" cy="2685704"/>
          </a:xfrm>
          <a:prstGeom prst="rect">
            <a:avLst/>
          </a:prstGeom>
        </p:spPr>
      </p:pic>
      <p:sp>
        <p:nvSpPr>
          <p:cNvPr id="4" name="矩形 3"/>
          <p:cNvSpPr/>
          <p:nvPr/>
        </p:nvSpPr>
        <p:spPr>
          <a:xfrm>
            <a:off x="5197427" y="5734277"/>
            <a:ext cx="1723549"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15</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17170" y="485140"/>
            <a:ext cx="8470900" cy="2737485"/>
          </a:xfrm>
        </p:spPr>
        <p:txBody>
          <a:bodyPr>
            <a:noAutofit/>
          </a:bodyPr>
          <a:lstStyle/>
          <a:p>
            <a:pPr algn="dist"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）在探究不同物质吸热升温的现象时，将相等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的沙子和水分别装入易拉罐中，用相同的热源和方法加热，则单位时间内沙子和水吸收的热量</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如图所示，实验得到沙子和水的温度随时间变化的图像，其中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yc1.jpg" descr="id:2147494376;FounderCES"/>
          <p:cNvPicPr/>
          <p:nvPr/>
        </p:nvPicPr>
        <p:blipFill>
          <a:blip r:embed="rId2"/>
          <a:stretch>
            <a:fillRect/>
          </a:stretch>
        </p:blipFill>
        <p:spPr>
          <a:xfrm>
            <a:off x="9275445" y="793750"/>
            <a:ext cx="2076450" cy="1816100"/>
          </a:xfrm>
          <a:prstGeom prst="rect">
            <a:avLst/>
          </a:prstGeom>
        </p:spPr>
      </p:pic>
      <p:sp>
        <p:nvSpPr>
          <p:cNvPr id="5" name="矩形 4"/>
          <p:cNvSpPr/>
          <p:nvPr/>
        </p:nvSpPr>
        <p:spPr>
          <a:xfrm>
            <a:off x="9566106" y="2448790"/>
            <a:ext cx="1569660" cy="576248"/>
          </a:xfrm>
          <a:prstGeom prst="rect">
            <a:avLst/>
          </a:prstGeom>
        </p:spPr>
        <p:txBody>
          <a:bodyPr wrap="none">
            <a:spAutoFit/>
          </a:bodyPr>
          <a:lstStyle/>
          <a:p>
            <a:pPr algn="just">
              <a:lnSpc>
                <a:spcPct val="150000"/>
              </a:lnSpc>
              <a:spcAft>
                <a:spcPts val="0"/>
              </a:spcAft>
              <a:tabLst>
                <a:tab pos="5941060" algn="l"/>
              </a:tabLst>
            </a:pPr>
            <a:r>
              <a:rPr lang="zh-CN" altLang="zh-CN" sz="2400" b="0">
                <a:solidFill>
                  <a:srgbClr val="000000"/>
                </a:solidFill>
                <a:cs typeface="Times New Roman" panose="02020603050405020304" pitchFamily="18" charset="0"/>
              </a:rPr>
              <a:t>（第</a:t>
            </a:r>
            <a:r>
              <a:rPr lang="en-US" altLang="zh-CN" sz="2400" b="0">
                <a:solidFill>
                  <a:srgbClr val="000000"/>
                </a:solidFill>
                <a:cs typeface="Times New Roman" panose="02020603050405020304" pitchFamily="18" charset="0"/>
              </a:rPr>
              <a:t>2</a:t>
            </a:r>
            <a:r>
              <a:rPr lang="zh-CN" altLang="zh-CN" sz="2400" b="0">
                <a:solidFill>
                  <a:srgbClr val="000000"/>
                </a:solidFill>
                <a:cs typeface="Times New Roman" panose="02020603050405020304" pitchFamily="18" charset="0"/>
              </a:rPr>
              <a:t>题）</a:t>
            </a:r>
            <a:endParaRPr lang="zh-CN" altLang="zh-CN" sz="1200" b="0">
              <a:solidFill>
                <a:srgbClr val="000000"/>
              </a:solidFill>
              <a:cs typeface="Times New Roman" panose="02020603050405020304" pitchFamily="18" charset="0"/>
            </a:endParaRPr>
          </a:p>
        </p:txBody>
      </p:sp>
      <p:sp>
        <p:nvSpPr>
          <p:cNvPr id="4" name="矩形 3"/>
          <p:cNvSpPr/>
          <p:nvPr/>
        </p:nvSpPr>
        <p:spPr>
          <a:xfrm>
            <a:off x="1165834" y="1113300"/>
            <a:ext cx="803425" cy="461665"/>
          </a:xfrm>
          <a:prstGeom prst="rect">
            <a:avLst/>
          </a:prstGeom>
        </p:spPr>
        <p:txBody>
          <a:bodyPr wrap="none">
            <a:spAutoFit/>
          </a:bodyPr>
          <a:lstStyle/>
          <a:p>
            <a:r>
              <a:rPr lang="zh-CN" altLang="zh-CN" sz="2400">
                <a:cs typeface="Times New Roman" panose="02020603050405020304" pitchFamily="18" charset="0"/>
              </a:rPr>
              <a:t>质量</a:t>
            </a:r>
            <a:endParaRPr lang="zh-CN" altLang="en-US"/>
          </a:p>
        </p:txBody>
      </p:sp>
      <p:sp>
        <p:nvSpPr>
          <p:cNvPr id="7" name="矩形 6"/>
          <p:cNvSpPr/>
          <p:nvPr/>
        </p:nvSpPr>
        <p:spPr>
          <a:xfrm>
            <a:off x="6599768" y="1640908"/>
            <a:ext cx="803425" cy="461665"/>
          </a:xfrm>
          <a:prstGeom prst="rect">
            <a:avLst/>
          </a:prstGeom>
        </p:spPr>
        <p:txBody>
          <a:bodyPr wrap="none">
            <a:spAutoFit/>
          </a:bodyPr>
          <a:lstStyle/>
          <a:p>
            <a:r>
              <a:rPr lang="zh-CN" altLang="zh-CN" sz="2400">
                <a:cs typeface="Times New Roman" panose="02020603050405020304" pitchFamily="18" charset="0"/>
              </a:rPr>
              <a:t>相等</a:t>
            </a:r>
            <a:endParaRPr lang="zh-CN" altLang="en-US"/>
          </a:p>
        </p:txBody>
      </p:sp>
      <p:sp>
        <p:nvSpPr>
          <p:cNvPr id="8" name="矩形 7"/>
          <p:cNvSpPr/>
          <p:nvPr/>
        </p:nvSpPr>
        <p:spPr>
          <a:xfrm>
            <a:off x="479088" y="2733127"/>
            <a:ext cx="803425" cy="461665"/>
          </a:xfrm>
          <a:prstGeom prst="rect">
            <a:avLst/>
          </a:prstGeom>
        </p:spPr>
        <p:txBody>
          <a:bodyPr wrap="none">
            <a:spAutoFit/>
          </a:bodyPr>
          <a:lstStyle/>
          <a:p>
            <a:r>
              <a:rPr lang="zh-CN" altLang="zh-CN" sz="2400">
                <a:cs typeface="Times New Roman" panose="02020603050405020304" pitchFamily="18" charset="0"/>
              </a:rPr>
              <a:t>沙子</a:t>
            </a:r>
            <a:endParaRPr lang="zh-CN" altLang="en-US"/>
          </a:p>
        </p:txBody>
      </p:sp>
      <p:sp>
        <p:nvSpPr>
          <p:cNvPr id="12" name="内容占位符 2"/>
          <p:cNvSpPr txBox="1"/>
          <p:nvPr/>
        </p:nvSpPr>
        <p:spPr bwMode="auto">
          <a:xfrm>
            <a:off x="217344" y="322261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比较不同物质的吸热能力，需将质量相等的沙子和水分别装在易拉罐中，然后用相同的热源加热并不断搅拌，并且加热时间反映了水和沙子吸收热量的多少，单位时间内沙子和水吸收的热量相等，加热时间越长，说明吸收热量越多；对于质量相等的沙子和水，由图可知，加热相同时间，升温较快的是沙子，则沙子的吸热能力弱，水的吸热能力强，因此</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是沙子的图像，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是水的图像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680" y="2056507"/>
            <a:ext cx="11485880" cy="1660525"/>
          </a:xfrm>
          <a:solidFill>
            <a:srgbClr val="E1F4FC"/>
          </a:solidFill>
        </p:spPr>
        <p:txBody>
          <a:bodyPr>
            <a:noAutofit/>
          </a:bodyPr>
          <a:lstStyle/>
          <a:p>
            <a:pPr hangingPunct="0">
              <a:spcAft>
                <a:spcPts val="0"/>
              </a:spcAf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比热容是表示物质吸热能力的物理量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物质的比热容大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即吸热能力强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在质量相同的情况下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吸收相同的热量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升高的温度少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放出相同的热量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降低的温度少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9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60680" y="2070477"/>
            <a:ext cx="2018665" cy="5810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76872"/>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为了取暖，每天需要给房间供热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若流进房间散热器的水温是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，流出的水温是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，则每天需要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的水流经散热器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mn-ea"/>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水的比热容为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mn-ea"/>
                <a:cs typeface="Times New Roman" panose="02020603050405020304" pitchFamily="18" charset="0"/>
              </a:rPr>
              <a:t>]</a:t>
            </a:r>
            <a:endParaRPr lang="zh-CN" altLang="zh-CN" sz="1200">
              <a:solidFill>
                <a:srgbClr val="000000"/>
              </a:solidFill>
              <a:latin typeface="+mn-ea"/>
              <a:cs typeface="Times New Roman" panose="02020603050405020304" pitchFamily="18" charset="0"/>
            </a:endParaRPr>
          </a:p>
        </p:txBody>
      </p:sp>
      <p:sp>
        <p:nvSpPr>
          <p:cNvPr id="3" name="矩形 2"/>
          <p:cNvSpPr/>
          <p:nvPr/>
        </p:nvSpPr>
        <p:spPr>
          <a:xfrm>
            <a:off x="4434581" y="2804454"/>
            <a:ext cx="877163" cy="646331"/>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2 500</a:t>
            </a:r>
            <a:endParaRPr lang="zh-CN" altLang="zh-CN" sz="9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梦源黑体 CN W7"/>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某太阳能热水器，水箱内有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水的比热容为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）在阳光照射下，水的温度升高了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，水吸收的热量是多少？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72243" y="891774"/>
            <a:ext cx="4725506" cy="431742"/>
          </a:xfrm>
          <a:prstGeom prst="rect">
            <a:avLst/>
          </a:prstGeom>
        </p:spPr>
      </p:pic>
      <p:sp>
        <p:nvSpPr>
          <p:cNvPr id="4" name="矩形 3"/>
          <p:cNvSpPr/>
          <p:nvPr/>
        </p:nvSpPr>
        <p:spPr>
          <a:xfrm>
            <a:off x="593721" y="2320002"/>
            <a:ext cx="1596912" cy="576248"/>
          </a:xfrm>
          <a:prstGeom prst="rect">
            <a:avLst/>
          </a:prstGeom>
        </p:spPr>
        <p:txBody>
          <a:bodyPr wrap="none">
            <a:spAutoFit/>
          </a:bodyPr>
          <a:lstStyle/>
          <a:p>
            <a:pPr>
              <a:lnSpc>
                <a:spcPct val="150000"/>
              </a:lnSpc>
            </a:pPr>
            <a:r>
              <a:rPr lang="en-US" altLang="zh-CN" sz="2400"/>
              <a:t>6.3</a:t>
            </a:r>
            <a:r>
              <a:rPr lang="en-US" altLang="zh-CN" sz="2400">
                <a:latin typeface="宋体" panose="02010600030101010101" pitchFamily="2" charset="-122"/>
                <a:cs typeface="Times New Roman" panose="02020603050405020304" pitchFamily="18" charset="0"/>
              </a:rPr>
              <a:t>×</a:t>
            </a:r>
            <a:r>
              <a:rPr lang="en-US" altLang="zh-CN" sz="2400"/>
              <a:t>10</a:t>
            </a:r>
            <a:r>
              <a:rPr lang="en-US" altLang="zh-CN" sz="2400" baseline="30000"/>
              <a:t>6</a:t>
            </a:r>
            <a:r>
              <a:rPr lang="en-US" altLang="zh-CN" sz="2400"/>
              <a:t> J </a:t>
            </a:r>
            <a:endParaRPr lang="zh-CN" altLang="en-US"/>
          </a:p>
        </p:txBody>
      </p:sp>
      <p:sp>
        <p:nvSpPr>
          <p:cNvPr id="5" name="内容占位符 1"/>
          <p:cNvSpPr txBox="1"/>
          <p:nvPr/>
        </p:nvSpPr>
        <p:spPr bwMode="auto">
          <a:xfrm>
            <a:off x="360854" y="281143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水的温度升高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385242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）天气原因，水箱的水从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，放出的热量是多少？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576468" y="4348989"/>
            <a:ext cx="1673856" cy="646331"/>
          </a:xfrm>
          <a:prstGeom prst="rect">
            <a:avLst/>
          </a:prstGeom>
        </p:spPr>
        <p:txBody>
          <a:bodyPr wrap="none">
            <a:spAutoFit/>
          </a:bodyPr>
          <a:lstStyle/>
          <a:p>
            <a:pPr algn="just">
              <a:lnSpc>
                <a:spcPct val="150000"/>
              </a:lnSpc>
              <a:spcAft>
                <a:spcPts val="0"/>
              </a:spcAft>
            </a:pPr>
            <a:r>
              <a:rPr lang="en-US" altLang="zh-CN" sz="2400">
                <a:cs typeface="Times New Roman" panose="02020603050405020304" pitchFamily="18" charset="0"/>
              </a:rPr>
              <a:t>5.04</a:t>
            </a:r>
            <a:r>
              <a:rPr lang="en-US" altLang="zh-CN" sz="2400">
                <a:latin typeface="宋体" panose="02010600030101010101" pitchFamily="2" charset="-122"/>
                <a:cs typeface="Times New Roman" panose="02020603050405020304" pitchFamily="18" charset="0"/>
              </a:rPr>
              <a:t>×</a:t>
            </a:r>
            <a:r>
              <a:rPr lang="en-US" altLang="zh-CN" sz="2400">
                <a:cs typeface="Times New Roman" panose="02020603050405020304" pitchFamily="18" charset="0"/>
              </a:rPr>
              <a:t>10</a:t>
            </a:r>
            <a:r>
              <a:rPr lang="en-US" altLang="zh-CN" sz="2400" baseline="30000">
                <a:cs typeface="Times New Roman" panose="02020603050405020304" pitchFamily="18" charset="0"/>
              </a:rPr>
              <a:t>7</a:t>
            </a:r>
            <a:r>
              <a:rPr lang="en-US" altLang="zh-CN" sz="2400">
                <a:cs typeface="Times New Roman" panose="02020603050405020304" pitchFamily="18" charset="0"/>
              </a:rPr>
              <a:t> J</a:t>
            </a:r>
            <a:endParaRPr lang="zh-CN" altLang="zh-CN" sz="900">
              <a:solidFill>
                <a:srgbClr val="000000"/>
              </a:solidFill>
              <a:cs typeface="Times New Roman" panose="02020603050405020304" pitchFamily="18" charset="0"/>
            </a:endParaRPr>
          </a:p>
        </p:txBody>
      </p:sp>
      <p:sp>
        <p:nvSpPr>
          <p:cNvPr id="8" name="内容占位符 2"/>
          <p:cNvSpPr txBox="1"/>
          <p:nvPr/>
        </p:nvSpPr>
        <p:spPr bwMode="auto">
          <a:xfrm>
            <a:off x="360854" y="48406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水的温度从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放出的热量</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kg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5078313"/>
          </a:xfrm>
        </p:spPr>
        <p:txBody>
          <a:bodyPr/>
          <a:lstStyle/>
          <a:p>
            <a:pPr hangingPunct="0">
              <a:spcAft>
                <a:spcPts val="0"/>
              </a:spcAft>
              <a:tabLst>
                <a:tab pos="594106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根据表格中的数据，下列说法中正确的是（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一杯水倒出一半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杯内剩余水的比热容变小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水和酒精放出相等热量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水的温度降低得较多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质量相等的铜和铝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升高相同的温度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铝吸收的热量多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水的比热容表示水的温度升高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吸收的热量是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思维拓展提优-24.eps" descr="id:2147494411;FounderCES"/>
          <p:cNvPicPr/>
          <p:nvPr/>
        </p:nvPicPr>
        <p:blipFill>
          <a:blip r:embed="rId2"/>
          <a:stretch>
            <a:fillRect/>
          </a:stretch>
        </p:blipFill>
        <p:spPr>
          <a:xfrm>
            <a:off x="360854" y="851347"/>
            <a:ext cx="7534552" cy="561921"/>
          </a:xfrm>
          <a:prstGeom prst="rect">
            <a:avLst/>
          </a:prstGeom>
        </p:spPr>
      </p:pic>
      <p:graphicFrame>
        <p:nvGraphicFramePr>
          <p:cNvPr id="5" name="表格 4"/>
          <p:cNvGraphicFramePr>
            <a:graphicFrameLocks noGrp="1"/>
          </p:cNvGraphicFramePr>
          <p:nvPr/>
        </p:nvGraphicFramePr>
        <p:xfrm>
          <a:off x="478581" y="1988840"/>
          <a:ext cx="11305256" cy="1916940"/>
        </p:xfrm>
        <a:graphic>
          <a:graphicData uri="http://schemas.openxmlformats.org/drawingml/2006/table">
            <a:tbl>
              <a:tblPr firstRow="1" firstCol="1" bandRow="1"/>
              <a:tblGrid>
                <a:gridCol w="1090045">
                  <a:extLst>
                    <a:ext uri="{9D8B030D-6E8A-4147-A177-3AD203B41FA5}">
                      <a16:colId xmlns:a16="http://schemas.microsoft.com/office/drawing/2014/main" val="20000"/>
                    </a:ext>
                  </a:extLst>
                </a:gridCol>
                <a:gridCol w="4493607">
                  <a:extLst>
                    <a:ext uri="{9D8B030D-6E8A-4147-A177-3AD203B41FA5}">
                      <a16:colId xmlns:a16="http://schemas.microsoft.com/office/drawing/2014/main" val="20001"/>
                    </a:ext>
                  </a:extLst>
                </a:gridCol>
                <a:gridCol w="1090045">
                  <a:extLst>
                    <a:ext uri="{9D8B030D-6E8A-4147-A177-3AD203B41FA5}">
                      <a16:colId xmlns:a16="http://schemas.microsoft.com/office/drawing/2014/main" val="20002"/>
                    </a:ext>
                  </a:extLst>
                </a:gridCol>
                <a:gridCol w="4631559">
                  <a:extLst>
                    <a:ext uri="{9D8B030D-6E8A-4147-A177-3AD203B41FA5}">
                      <a16:colId xmlns:a16="http://schemas.microsoft.com/office/drawing/2014/main" val="20003"/>
                    </a:ext>
                  </a:extLst>
                </a:gridCol>
              </a:tblGrid>
              <a:tr h="345638">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2819">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2819">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酒精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铝</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0.88</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72819">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0.39</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矩形 3"/>
          <p:cNvSpPr/>
          <p:nvPr/>
        </p:nvSpPr>
        <p:spPr>
          <a:xfrm>
            <a:off x="6654018" y="1513032"/>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60303"/>
            <a:ext cx="11485848" cy="3900235"/>
          </a:xfrm>
        </p:spPr>
        <p:txBody>
          <a:bodyPr/>
          <a:lstStyle/>
          <a:p>
            <a:pPr hangingPunct="0">
              <a:spcAft>
                <a:spcPts val="0"/>
              </a:spcAft>
            </a:pP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a:solidFill>
                  <a:srgbClr val="00AEEF"/>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比热容是物质的一种特性，与物质的种类和状态有关，一杯水倒出一半，杯内剩余水的质量变小但比热容不变，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错误；由表格数据可知，水的比热容大于酒精的比热容，水和酒精放出相等热量，由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可知，由于不知道质量大小关系，无法判断水和酒精哪个温度降低得较多，</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错误；由表格数据可知，铝的比热容大于铜的比热容，质量相等的铝和铜升高相同的温度，由</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可知，铝吸收的热量一定多，</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正确；水的比热容表示质量为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的水温度升高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吸收的热量是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1489692" y="4005064"/>
          <a:ext cx="10081121" cy="1916940"/>
        </p:xfrm>
        <a:graphic>
          <a:graphicData uri="http://schemas.openxmlformats.org/drawingml/2006/table">
            <a:tbl>
              <a:tblPr firstRow="1" firstCol="1" bandRow="1"/>
              <a:tblGrid>
                <a:gridCol w="972015">
                  <a:extLst>
                    <a:ext uri="{9D8B030D-6E8A-4147-A177-3AD203B41FA5}">
                      <a16:colId xmlns:a16="http://schemas.microsoft.com/office/drawing/2014/main" val="20000"/>
                    </a:ext>
                  </a:extLst>
                </a:gridCol>
                <a:gridCol w="4007038">
                  <a:extLst>
                    <a:ext uri="{9D8B030D-6E8A-4147-A177-3AD203B41FA5}">
                      <a16:colId xmlns:a16="http://schemas.microsoft.com/office/drawing/2014/main" val="20001"/>
                    </a:ext>
                  </a:extLst>
                </a:gridCol>
                <a:gridCol w="972015">
                  <a:extLst>
                    <a:ext uri="{9D8B030D-6E8A-4147-A177-3AD203B41FA5}">
                      <a16:colId xmlns:a16="http://schemas.microsoft.com/office/drawing/2014/main" val="20002"/>
                    </a:ext>
                  </a:extLst>
                </a:gridCol>
                <a:gridCol w="4130053">
                  <a:extLst>
                    <a:ext uri="{9D8B030D-6E8A-4147-A177-3AD203B41FA5}">
                      <a16:colId xmlns:a16="http://schemas.microsoft.com/office/drawing/2014/main" val="20003"/>
                    </a:ext>
                  </a:extLst>
                </a:gridCol>
              </a:tblGrid>
              <a:tr h="345638">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比热容</a:t>
                      </a:r>
                      <a:r>
                        <a:rPr lang="en-US"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i="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2819">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4.2</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2819">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酒精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铝</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0.88</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72819">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0.14</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0.39</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4148</Words>
  <Application>Microsoft Office PowerPoint</Application>
  <PresentationFormat>自定义</PresentationFormat>
  <Paragraphs>367</Paragraphs>
  <Slides>34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34</vt:i4>
      </vt:variant>
    </vt:vector>
  </HeadingPairs>
  <TitlesOfParts>
    <vt:vector size="44"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471</cp:revision>
  <dcterms:created xsi:type="dcterms:W3CDTF">2020-11-06T05:24:00Z</dcterms:created>
  <dcterms:modified xsi:type="dcterms:W3CDTF">2025-09-17T05:45:11Z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B405400FDF0948748884FC254BB29487_12</vt:lpwstr>
  </property>
</Properties>
</file>